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331" r:id="rId2"/>
    <p:sldId id="334" r:id="rId3"/>
    <p:sldId id="337" r:id="rId4"/>
    <p:sldId id="341" r:id="rId5"/>
    <p:sldId id="340" r:id="rId6"/>
    <p:sldId id="339" r:id="rId7"/>
    <p:sldId id="258" r:id="rId8"/>
    <p:sldId id="424" r:id="rId9"/>
    <p:sldId id="425" r:id="rId10"/>
    <p:sldId id="426" r:id="rId11"/>
    <p:sldId id="428" r:id="rId12"/>
    <p:sldId id="439" r:id="rId13"/>
    <p:sldId id="431" r:id="rId14"/>
    <p:sldId id="432" r:id="rId15"/>
    <p:sldId id="433" r:id="rId16"/>
    <p:sldId id="435" r:id="rId17"/>
    <p:sldId id="430" r:id="rId18"/>
    <p:sldId id="434" r:id="rId19"/>
    <p:sldId id="443" r:id="rId20"/>
    <p:sldId id="441" r:id="rId21"/>
    <p:sldId id="438" r:id="rId22"/>
    <p:sldId id="440" r:id="rId23"/>
    <p:sldId id="442" r:id="rId24"/>
    <p:sldId id="445" r:id="rId25"/>
    <p:sldId id="451" r:id="rId26"/>
    <p:sldId id="437" r:id="rId27"/>
    <p:sldId id="444" r:id="rId28"/>
    <p:sldId id="450" r:id="rId29"/>
    <p:sldId id="446" r:id="rId30"/>
    <p:sldId id="452" r:id="rId31"/>
    <p:sldId id="447" r:id="rId32"/>
    <p:sldId id="448" r:id="rId33"/>
    <p:sldId id="449" r:id="rId34"/>
  </p:sldIdLst>
  <p:sldSz cx="9144000" cy="6858000" type="screen4x3"/>
  <p:notesSz cx="6797675" cy="99298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7789" autoAdjust="0"/>
  </p:normalViewPr>
  <p:slideViewPr>
    <p:cSldViewPr>
      <p:cViewPr varScale="1">
        <p:scale>
          <a:sx n="69" d="100"/>
          <a:sy n="69" d="100"/>
        </p:scale>
        <p:origin x="1638" y="7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Plan1!$C$1</c:f>
              <c:strCache>
                <c:ptCount val="1"/>
                <c:pt idx="0">
                  <c:v>Atendimentos Enfermagem</c:v>
                </c:pt>
              </c:strCache>
            </c:strRef>
          </c:tx>
          <c:invertIfNegative val="0"/>
          <c:cat>
            <c:numRef>
              <c:f>Plan1!$B$2:$B$5</c:f>
              <c:numCache>
                <c:formatCode>#,##0</c:formatCode>
                <c:ptCount val="4"/>
                <c:pt idx="0">
                  <c:v>8152</c:v>
                </c:pt>
                <c:pt idx="1">
                  <c:v>11695</c:v>
                </c:pt>
                <c:pt idx="2">
                  <c:v>5472</c:v>
                </c:pt>
              </c:numCache>
            </c:numRef>
          </c:cat>
          <c:val>
            <c:numRef>
              <c:f>Plan1!$C$2:$C$5</c:f>
              <c:numCache>
                <c:formatCode>General</c:formatCode>
                <c:ptCount val="4"/>
                <c:pt idx="0" formatCode="#,##0">
                  <c:v>8152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B8-4376-B565-93DFCFF7EB86}"/>
            </c:ext>
          </c:extLst>
        </c:ser>
        <c:ser>
          <c:idx val="1"/>
          <c:order val="1"/>
          <c:tx>
            <c:strRef>
              <c:f>Plan1!$D$1</c:f>
              <c:strCache>
                <c:ptCount val="1"/>
                <c:pt idx="0">
                  <c:v>Atendimentos Médicos</c:v>
                </c:pt>
              </c:strCache>
            </c:strRef>
          </c:tx>
          <c:invertIfNegative val="0"/>
          <c:cat>
            <c:numRef>
              <c:f>Plan1!$B$2:$B$5</c:f>
              <c:numCache>
                <c:formatCode>#,##0</c:formatCode>
                <c:ptCount val="4"/>
                <c:pt idx="0">
                  <c:v>8152</c:v>
                </c:pt>
                <c:pt idx="1">
                  <c:v>11695</c:v>
                </c:pt>
                <c:pt idx="2">
                  <c:v>5472</c:v>
                </c:pt>
              </c:numCache>
            </c:numRef>
          </c:cat>
          <c:val>
            <c:numRef>
              <c:f>Plan1!$D$2:$D$5</c:f>
              <c:numCache>
                <c:formatCode>#,##0</c:formatCode>
                <c:ptCount val="4"/>
                <c:pt idx="1">
                  <c:v>11695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B8-4376-B565-93DFCFF7EB86}"/>
            </c:ext>
          </c:extLst>
        </c:ser>
        <c:ser>
          <c:idx val="2"/>
          <c:order val="2"/>
          <c:tx>
            <c:strRef>
              <c:f>Plan1!$E$1</c:f>
              <c:strCache>
                <c:ptCount val="1"/>
                <c:pt idx="0">
                  <c:v>Atendimentos  Odontológicos </c:v>
                </c:pt>
              </c:strCache>
            </c:strRef>
          </c:tx>
          <c:invertIfNegative val="0"/>
          <c:cat>
            <c:numRef>
              <c:f>Plan1!$B$2:$B$5</c:f>
              <c:numCache>
                <c:formatCode>#,##0</c:formatCode>
                <c:ptCount val="4"/>
                <c:pt idx="0">
                  <c:v>8152</c:v>
                </c:pt>
                <c:pt idx="1">
                  <c:v>11695</c:v>
                </c:pt>
                <c:pt idx="2">
                  <c:v>5472</c:v>
                </c:pt>
              </c:numCache>
            </c:numRef>
          </c:cat>
          <c:val>
            <c:numRef>
              <c:f>Plan1!$E$2:$E$5</c:f>
              <c:numCache>
                <c:formatCode>General</c:formatCode>
                <c:ptCount val="4"/>
                <c:pt idx="2" formatCode="#,##0">
                  <c:v>5472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1B8-4376-B565-93DFCFF7E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952560"/>
        <c:axId val="2112950384"/>
      </c:barChart>
      <c:catAx>
        <c:axId val="2112952560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2112950384"/>
        <c:crosses val="autoZero"/>
        <c:auto val="1"/>
        <c:lblAlgn val="ctr"/>
        <c:lblOffset val="100"/>
        <c:noMultiLvlLbl val="0"/>
      </c:catAx>
      <c:valAx>
        <c:axId val="21129503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112952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0770640030922483"/>
          <c:y val="8.8594477156859114E-2"/>
          <c:w val="0.28191893685029867"/>
          <c:h val="0.701312199879025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030824239483766E-2"/>
          <c:y val="4.3841719606912355E-2"/>
          <c:w val="0.58075884611645767"/>
          <c:h val="0.838295435154899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PNE-Paciente com Necessidades Especiais</c:v>
                </c:pt>
              </c:strCache>
            </c:strRef>
          </c:tx>
          <c:invertIfNegative val="0"/>
          <c:cat>
            <c:numRef>
              <c:f>Plan1!$A$2:$A$6</c:f>
              <c:numCache>
                <c:formatCode>General</c:formatCode>
                <c:ptCount val="5"/>
                <c:pt idx="0">
                  <c:v>182</c:v>
                </c:pt>
                <c:pt idx="1">
                  <c:v>60</c:v>
                </c:pt>
                <c:pt idx="2">
                  <c:v>340</c:v>
                </c:pt>
                <c:pt idx="3">
                  <c:v>119</c:v>
                </c:pt>
              </c:numCache>
            </c:numRef>
          </c:cat>
          <c:val>
            <c:numRef>
              <c:f>Plan1!$B$2:$B$6</c:f>
              <c:numCache>
                <c:formatCode>General</c:formatCode>
                <c:ptCount val="5"/>
                <c:pt idx="0">
                  <c:v>182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64-4E29-9FCD-3850E8AA428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Cirurgia Bucomaxilofacial</c:v>
                </c:pt>
              </c:strCache>
            </c:strRef>
          </c:tx>
          <c:invertIfNegative val="0"/>
          <c:cat>
            <c:numRef>
              <c:f>Plan1!$A$2:$A$6</c:f>
              <c:numCache>
                <c:formatCode>General</c:formatCode>
                <c:ptCount val="5"/>
                <c:pt idx="0">
                  <c:v>182</c:v>
                </c:pt>
                <c:pt idx="1">
                  <c:v>60</c:v>
                </c:pt>
                <c:pt idx="2">
                  <c:v>340</c:v>
                </c:pt>
                <c:pt idx="3">
                  <c:v>119</c:v>
                </c:pt>
              </c:numCache>
            </c:numRef>
          </c:cat>
          <c:val>
            <c:numRef>
              <c:f>Plan1!$C$2:$C$6</c:f>
              <c:numCache>
                <c:formatCode>General</c:formatCode>
                <c:ptCount val="5"/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64-4E29-9FCD-3850E8AA428D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RX Bucal</c:v>
                </c:pt>
              </c:strCache>
            </c:strRef>
          </c:tx>
          <c:invertIfNegative val="0"/>
          <c:cat>
            <c:numRef>
              <c:f>Plan1!$A$2:$A$6</c:f>
              <c:numCache>
                <c:formatCode>General</c:formatCode>
                <c:ptCount val="5"/>
                <c:pt idx="0">
                  <c:v>182</c:v>
                </c:pt>
                <c:pt idx="1">
                  <c:v>60</c:v>
                </c:pt>
                <c:pt idx="2">
                  <c:v>340</c:v>
                </c:pt>
                <c:pt idx="3">
                  <c:v>119</c:v>
                </c:pt>
              </c:numCache>
            </c:numRef>
          </c:cat>
          <c:val>
            <c:numRef>
              <c:f>Plan1!$D$2:$D$6</c:f>
              <c:numCache>
                <c:formatCode>General</c:formatCode>
                <c:ptCount val="5"/>
                <c:pt idx="2">
                  <c:v>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64-4E29-9FCD-3850E8AA428D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Próteses</c:v>
                </c:pt>
              </c:strCache>
            </c:strRef>
          </c:tx>
          <c:invertIfNegative val="0"/>
          <c:cat>
            <c:numRef>
              <c:f>Plan1!$A$2:$A$6</c:f>
              <c:numCache>
                <c:formatCode>General</c:formatCode>
                <c:ptCount val="5"/>
                <c:pt idx="0">
                  <c:v>182</c:v>
                </c:pt>
                <c:pt idx="1">
                  <c:v>60</c:v>
                </c:pt>
                <c:pt idx="2">
                  <c:v>340</c:v>
                </c:pt>
                <c:pt idx="3">
                  <c:v>119</c:v>
                </c:pt>
              </c:numCache>
            </c:numRef>
          </c:cat>
          <c:val>
            <c:numRef>
              <c:f>Plan1!$E$2:$E$6</c:f>
              <c:numCache>
                <c:formatCode>General</c:formatCode>
                <c:ptCount val="5"/>
                <c:pt idx="3">
                  <c:v>119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83-4CB0-9F4E-D0B377D22E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953104"/>
        <c:axId val="2112963440"/>
      </c:barChart>
      <c:catAx>
        <c:axId val="211295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2963440"/>
        <c:crosses val="autoZero"/>
        <c:auto val="1"/>
        <c:lblAlgn val="ctr"/>
        <c:lblOffset val="100"/>
        <c:noMultiLvlLbl val="0"/>
      </c:catAx>
      <c:valAx>
        <c:axId val="2112963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953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06577387093069"/>
          <c:y val="0"/>
          <c:w val="0.29082191350719483"/>
          <c:h val="0.991448529984507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Atendimentos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16-4993-BD64-68FD4B8524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616-4993-BD64-68FD4B85244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</a:rPr>
                      <a:t>2.563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616-4993-BD64-68FD4B85244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8457813358046228E-2"/>
                  <c:y val="-0.125129890259780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>
                        <a:solidFill>
                          <a:schemeClr val="bg1"/>
                        </a:solidFill>
                      </a:rPr>
                      <a:t>18.144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616-4993-BD64-68FD4B852446}"/>
                </c:ext>
                <c:ext xmlns:c15="http://schemas.microsoft.com/office/drawing/2012/chart" uri="{CE6537A1-D6FC-4f65-9D91-7224C49458BB}">
                  <c15:layout>
                    <c:manualLayout>
                      <c:w val="0.154801173376581"/>
                      <c:h val="6.299212598425196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Atendimentos domiciliares</c:v>
                </c:pt>
                <c:pt idx="1">
                  <c:v>Atendimentos ambulatoriais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2563</c:v>
                </c:pt>
                <c:pt idx="1">
                  <c:v>18144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16-4993-BD64-68FD4B852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 Teste Rápido</c:v>
                </c:pt>
              </c:strCache>
            </c:strRef>
          </c:tx>
          <c:invertIfNegative val="0"/>
          <c:cat>
            <c:numRef>
              <c:f>Plan1!$A$2:$A$5</c:f>
              <c:numCache>
                <c:formatCode>General</c:formatCode>
                <c:ptCount val="4"/>
                <c:pt idx="0">
                  <c:v>638</c:v>
                </c:pt>
                <c:pt idx="1">
                  <c:v>25</c:v>
                </c:pt>
                <c:pt idx="2">
                  <c:v>6</c:v>
                </c:pt>
                <c:pt idx="3">
                  <c:v>74</c:v>
                </c:pt>
              </c:numCache>
            </c:numRef>
          </c:cat>
          <c:val>
            <c:numRef>
              <c:f>Plan1!$B$2:$B$5</c:f>
              <c:numCache>
                <c:formatCode>General</c:formatCode>
                <c:ptCount val="4"/>
                <c:pt idx="0">
                  <c:v>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06-4964-88A2-53FB932EE1A0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Novos Casos de Sífilis </c:v>
                </c:pt>
              </c:strCache>
            </c:strRef>
          </c:tx>
          <c:invertIfNegative val="0"/>
          <c:cat>
            <c:numRef>
              <c:f>Plan1!$A$2:$A$5</c:f>
              <c:numCache>
                <c:formatCode>General</c:formatCode>
                <c:ptCount val="4"/>
                <c:pt idx="0">
                  <c:v>638</c:v>
                </c:pt>
                <c:pt idx="1">
                  <c:v>25</c:v>
                </c:pt>
                <c:pt idx="2">
                  <c:v>6</c:v>
                </c:pt>
                <c:pt idx="3">
                  <c:v>74</c:v>
                </c:pt>
              </c:numCache>
            </c:numRef>
          </c:cat>
          <c:val>
            <c:numRef>
              <c:f>Plan1!$C$2:$C$5</c:f>
              <c:numCache>
                <c:formatCode>General</c:formatCode>
                <c:ptCount val="4"/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06-4964-88A2-53FB932EE1A0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Novos Casos de HIV</c:v>
                </c:pt>
              </c:strCache>
            </c:strRef>
          </c:tx>
          <c:invertIfNegative val="0"/>
          <c:cat>
            <c:numRef>
              <c:f>Plan1!$A$2:$A$5</c:f>
              <c:numCache>
                <c:formatCode>General</c:formatCode>
                <c:ptCount val="4"/>
                <c:pt idx="0">
                  <c:v>638</c:v>
                </c:pt>
                <c:pt idx="1">
                  <c:v>25</c:v>
                </c:pt>
                <c:pt idx="2">
                  <c:v>6</c:v>
                </c:pt>
                <c:pt idx="3">
                  <c:v>74</c:v>
                </c:pt>
              </c:numCache>
            </c:numRef>
          </c:cat>
          <c:val>
            <c:numRef>
              <c:f>Plan1!$D$2:$D$5</c:f>
              <c:numCache>
                <c:formatCode>General</c:formatCode>
                <c:ptCount val="4"/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06-4964-88A2-53FB932EE1A0}"/>
            </c:ext>
          </c:extLst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Carga Viral</c:v>
                </c:pt>
              </c:strCache>
            </c:strRef>
          </c:tx>
          <c:invertIfNegative val="0"/>
          <c:cat>
            <c:numRef>
              <c:f>Plan1!$A$2:$A$5</c:f>
              <c:numCache>
                <c:formatCode>General</c:formatCode>
                <c:ptCount val="4"/>
                <c:pt idx="0">
                  <c:v>638</c:v>
                </c:pt>
                <c:pt idx="1">
                  <c:v>25</c:v>
                </c:pt>
                <c:pt idx="2">
                  <c:v>6</c:v>
                </c:pt>
                <c:pt idx="3">
                  <c:v>74</c:v>
                </c:pt>
              </c:numCache>
            </c:numRef>
          </c:cat>
          <c:val>
            <c:numRef>
              <c:f>Plan1!$E$2:$E$5</c:f>
              <c:numCache>
                <c:formatCode>General</c:formatCode>
                <c:ptCount val="4"/>
                <c:pt idx="3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02-4BBB-92C5-33CE21022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2953648"/>
        <c:axId val="2112954736"/>
      </c:barChart>
      <c:catAx>
        <c:axId val="211295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2954736"/>
        <c:crosses val="autoZero"/>
        <c:auto val="1"/>
        <c:lblAlgn val="ctr"/>
        <c:lblOffset val="100"/>
        <c:noMultiLvlLbl val="0"/>
      </c:catAx>
      <c:valAx>
        <c:axId val="2112954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953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75362488068218"/>
          <c:y val="0"/>
          <c:w val="0.27624637511931782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AFE0B5-308B-4932-8589-9549222F97B9}" type="datetimeFigureOut">
              <a:rPr lang="pt-BR"/>
              <a:pPr>
                <a:defRPr/>
              </a:pPr>
              <a:t>28/03/2023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821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8214"/>
          </a:xfrm>
          <a:prstGeom prst="rect">
            <a:avLst/>
          </a:prstGeom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F611B1-DD13-4565-A090-0A168345189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02593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11B1-DD13-4565-A090-0A168345189D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3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" name="Subtítulo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04C4C-B745-486D-83DF-39D6369006FD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7EAA2-C1DF-4FFD-8F47-83A5943F770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4418-4162-48AF-A192-4A885450CACF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EAB1B-42F6-4C8B-9CE6-2EBBC017FBE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B5A85-2BAF-4D26-98D4-8C45DB7DD92F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F24B-0C6E-479D-AA98-6375892A75F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E2083-6B87-4BC0-8CC8-DEEC8FF7273E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5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1EE4F-6008-4D11-BE77-7628EF14A28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1FF73-3D65-44A0-96CD-FDE6CC7947DA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19752-A578-41E4-810B-21A97CA434E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E756-C615-4622-BC0A-454CE255992D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6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0DD01-B69D-40C7-BED0-2E0FF2FC202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72362-1E58-4E86-9972-5A0401FC12A5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8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B94DF-BB58-4ED5-A78F-6424D48541E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AE6B-BABA-440C-9077-B233AE707DE5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4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A0794-AACE-4B8A-94FC-482C72942EC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9B833-562A-4B96-9F81-BC1A99EEFD62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92BCDA-F42D-4358-8633-1B353C80F13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5C82-A579-4F9F-9F13-93FB58D13D38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6" name="Espaço Reservado para Rodapé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7C978-CD55-40B5-872E-B6AF1207F47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Arredondar Retângulo em um Canto Único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t-BR" noProof="0" dirty="0"/>
              <a:t>Clique no ícone para adicionar uma imagem</a:t>
            </a:r>
            <a:endParaRPr lang="en-US" noProof="0" dirty="0"/>
          </a:p>
        </p:txBody>
      </p:sp>
      <p:sp>
        <p:nvSpPr>
          <p:cNvPr id="7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31A7F-6A04-404C-8ED2-A6922293B177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871E9-701D-4890-AF5E-D091E71E85A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Espaço Reservado para Título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5" name="Espaço Reservado para Texto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2FDEE209-91C6-4BD7-805F-1CCEFAAFE87F}" type="datetimeFigureOut">
              <a:rPr lang="pt-BR"/>
              <a:pPr>
                <a:defRPr/>
              </a:pPr>
              <a:t>28/03/2023</a:t>
            </a:fld>
            <a:endParaRPr lang="pt-BR" dirty="0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  <a:latin typeface="Verdana" pitchFamily="34" charset="0"/>
              </a:defRPr>
            </a:lvl1pPr>
          </a:lstStyle>
          <a:p>
            <a:fld id="{59962D72-BB34-40DF-89C7-B733E9D3DC5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42" r:id="rId2"/>
    <p:sldLayoutId id="2147483951" r:id="rId3"/>
    <p:sldLayoutId id="2147483943" r:id="rId4"/>
    <p:sldLayoutId id="2147483944" r:id="rId5"/>
    <p:sldLayoutId id="2147483945" r:id="rId6"/>
    <p:sldLayoutId id="2147483952" r:id="rId7"/>
    <p:sldLayoutId id="2147483946" r:id="rId8"/>
    <p:sldLayoutId id="2147483953" r:id="rId9"/>
    <p:sldLayoutId id="2147483947" r:id="rId10"/>
    <p:sldLayoutId id="21474839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850" y="333375"/>
            <a:ext cx="8496300" cy="6191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2400" b="1" dirty="0"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2400" b="1" dirty="0"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2400" b="1" dirty="0"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2400" dirty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2400" dirty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3600" b="1" dirty="0">
                <a:solidFill>
                  <a:srgbClr val="FF0000"/>
                </a:solidFill>
                <a:latin typeface="+mj-lt"/>
              </a:rPr>
              <a:t>Prestação de Contas 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3600" b="1" dirty="0">
                <a:solidFill>
                  <a:srgbClr val="FF0000"/>
                </a:solidFill>
                <a:latin typeface="+mj-lt"/>
              </a:rPr>
              <a:t>3º Quadrimestre e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3600" b="1" dirty="0">
                <a:solidFill>
                  <a:srgbClr val="FF0000"/>
                </a:solidFill>
                <a:latin typeface="+mj-lt"/>
              </a:rPr>
              <a:t>Relatório Anual de Gestão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3600" b="1" dirty="0">
                <a:solidFill>
                  <a:srgbClr val="FF0000"/>
                </a:solidFill>
                <a:latin typeface="+mj-lt"/>
              </a:rPr>
              <a:t>2022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3600" b="1" dirty="0">
              <a:solidFill>
                <a:srgbClr val="FF0000"/>
              </a:solidFill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3600" b="1" dirty="0">
              <a:solidFill>
                <a:schemeClr val="accent1"/>
              </a:solidFill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3600" b="1" dirty="0">
              <a:solidFill>
                <a:schemeClr val="accent1"/>
              </a:solidFill>
              <a:latin typeface="+mj-lt"/>
            </a:endParaRP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1600" b="1" dirty="0">
                <a:solidFill>
                  <a:schemeClr val="tx1"/>
                </a:solidFill>
                <a:latin typeface="+mj-lt"/>
              </a:rPr>
              <a:t>GUAÇUÍ-ES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1600" b="1" dirty="0">
                <a:solidFill>
                  <a:schemeClr val="tx1"/>
                </a:solidFill>
                <a:latin typeface="+mj-lt"/>
              </a:rPr>
              <a:t>2023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t-BR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875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94214" y="111939"/>
            <a:ext cx="6362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 </a:t>
            </a:r>
          </a:p>
          <a:p>
            <a:pPr marR="0" algn="ctr" eaLnBrk="1" hangingPunct="1"/>
            <a:endParaRPr lang="pt-BR" altLang="pt-BR" sz="1200" b="1" dirty="0">
              <a:solidFill>
                <a:schemeClr val="accent1"/>
              </a:solidFill>
            </a:endParaRP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NASF</a:t>
            </a:r>
          </a:p>
        </p:txBody>
      </p:sp>
      <p:pic>
        <p:nvPicPr>
          <p:cNvPr id="6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1939"/>
            <a:ext cx="1126670" cy="940797"/>
          </a:xfrm>
          <a:prstGeom prst="rect">
            <a:avLst/>
          </a:prstGeom>
          <a:noFill/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99592" y="6309320"/>
            <a:ext cx="5400600" cy="432048"/>
          </a:xfrm>
        </p:spPr>
        <p:txBody>
          <a:bodyPr>
            <a:norm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xmlns="" id="{396B41EC-B7AB-4AB3-B078-5107BB441F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570781"/>
              </p:ext>
            </p:extLst>
          </p:nvPr>
        </p:nvGraphicFramePr>
        <p:xfrm>
          <a:off x="503238" y="2060848"/>
          <a:ext cx="8183560" cy="3672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890">
                  <a:extLst>
                    <a:ext uri="{9D8B030D-6E8A-4147-A177-3AD203B41FA5}">
                      <a16:colId xmlns:a16="http://schemas.microsoft.com/office/drawing/2014/main" xmlns="" val="2485491201"/>
                    </a:ext>
                  </a:extLst>
                </a:gridCol>
                <a:gridCol w="2962670">
                  <a:extLst>
                    <a:ext uri="{9D8B030D-6E8A-4147-A177-3AD203B41FA5}">
                      <a16:colId xmlns:a16="http://schemas.microsoft.com/office/drawing/2014/main" xmlns="" val="2049886249"/>
                    </a:ext>
                  </a:extLst>
                </a:gridCol>
              </a:tblGrid>
              <a:tr h="918103"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ATIVIDADES EM GRUPO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9172236"/>
                  </a:ext>
                </a:extLst>
              </a:tr>
              <a:tr h="918103">
                <a:tc>
                  <a:txBody>
                    <a:bodyPr/>
                    <a:lstStyle/>
                    <a:p>
                      <a:r>
                        <a:rPr lang="pt-BR" b="1" dirty="0"/>
                        <a:t>ACADEMIA DA SAÚDE</a:t>
                      </a:r>
                    </a:p>
                    <a:p>
                      <a:r>
                        <a:rPr lang="pt-BR" sz="1600" dirty="0"/>
                        <a:t>( FUNCIONAL, CAMINHADAS, OUTRAS)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9114597"/>
                  </a:ext>
                </a:extLst>
              </a:tr>
              <a:tr h="918103">
                <a:tc>
                  <a:txBody>
                    <a:bodyPr/>
                    <a:lstStyle/>
                    <a:p>
                      <a:r>
                        <a:rPr lang="pt-BR" b="1" dirty="0"/>
                        <a:t>ATIVIDADES COMPARTILHADAS EM EQUIPE E ESF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7575329"/>
                  </a:ext>
                </a:extLst>
              </a:tr>
              <a:tr h="918103">
                <a:tc>
                  <a:txBody>
                    <a:bodyPr/>
                    <a:lstStyle/>
                    <a:p>
                      <a:r>
                        <a:rPr lang="pt-BR" b="1" dirty="0"/>
                        <a:t>ATIVIDADES COLETIVA</a:t>
                      </a:r>
                    </a:p>
                    <a:p>
                      <a:r>
                        <a:rPr lang="pt-BR" sz="1600" dirty="0"/>
                        <a:t>(REUNIÕES, PSE, SALA DE ESPERA, GRUPOS, TABAGISMO)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39122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87424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07294" y="260648"/>
            <a:ext cx="774097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100" b="1" dirty="0"/>
          </a:p>
          <a:p>
            <a:pPr marR="0" algn="ctr" eaLnBrk="1" hangingPunct="1"/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CENTRO  DE  FISIOTERAPIA  “DONA  GABY”</a:t>
            </a:r>
          </a:p>
        </p:txBody>
      </p:sp>
      <p:pic>
        <p:nvPicPr>
          <p:cNvPr id="6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1296144" cy="891480"/>
          </a:xfrm>
          <a:prstGeom prst="rect">
            <a:avLst/>
          </a:prstGeom>
          <a:noFill/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xmlns="" id="{B543FE6E-56F3-4BDB-98BA-7EECB36E4F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043242"/>
              </p:ext>
            </p:extLst>
          </p:nvPr>
        </p:nvGraphicFramePr>
        <p:xfrm>
          <a:off x="576263" y="1989138"/>
          <a:ext cx="8183562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899592" y="116632"/>
            <a:ext cx="7128792" cy="1008112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L="0" indent="0" algn="ctr" eaLnBrk="1" hangingPunct="1">
              <a:buNone/>
            </a:pPr>
            <a:r>
              <a:rPr lang="pt-BR" altLang="pt-BR" b="1" u="sng" dirty="0">
                <a:solidFill>
                  <a:srgbClr val="FF0000"/>
                </a:solidFill>
              </a:rPr>
              <a:t>SAE &amp; CTA –DST/AIDS</a:t>
            </a: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pt-BR" altLang="pt-BR" b="1" u="sng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pt-BR" altLang="pt-BR" sz="2000" b="1" dirty="0"/>
              <a:t>Atendimentos Rede Cegonha: 360</a:t>
            </a:r>
            <a:endParaRPr lang="pt-BR" altLang="pt-BR" sz="2000" b="1" u="sng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pt-BR" altLang="pt-BR" sz="1600" dirty="0"/>
              <a:t>(DST + UBS + Maternidade)</a:t>
            </a:r>
          </a:p>
          <a:p>
            <a:pPr algn="ctr" eaLnBrk="1" hangingPunct="1"/>
            <a:endParaRPr lang="pt-BR" altLang="pt-BR" sz="2000" b="1" dirty="0">
              <a:solidFill>
                <a:schemeClr val="accent1"/>
              </a:solidFill>
            </a:endParaRPr>
          </a:p>
          <a:p>
            <a:pPr algn="ctr" eaLnBrk="1" hangingPunct="1"/>
            <a:endParaRPr lang="pt-BR" altLang="pt-BR" sz="2000" b="1" dirty="0">
              <a:solidFill>
                <a:schemeClr val="accent1"/>
              </a:solidFill>
            </a:endParaRPr>
          </a:p>
          <a:p>
            <a:pPr algn="ctr" eaLnBrk="1" hangingPunct="1"/>
            <a:endParaRPr lang="pt-BR" altLang="pt-BR" sz="2000" b="1" dirty="0">
              <a:solidFill>
                <a:schemeClr val="accent1"/>
              </a:solidFill>
            </a:endParaRPr>
          </a:p>
          <a:p>
            <a:pPr marR="0" algn="ctr" eaLnBrk="1" hangingPunct="1"/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1296144" cy="1008112"/>
          </a:xfrm>
          <a:prstGeom prst="rect">
            <a:avLst/>
          </a:prstGeom>
          <a:noFill/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07426"/>
              </p:ext>
            </p:extLst>
          </p:nvPr>
        </p:nvGraphicFramePr>
        <p:xfrm>
          <a:off x="467544" y="2276870"/>
          <a:ext cx="8208912" cy="32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ENFERMAGEM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PSICOLOGIA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FARMÁCIA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0466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MÉDICO</a:t>
                      </a:r>
                    </a:p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ASSISTÊNCIA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285</a:t>
                      </a:r>
                    </a:p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912112"/>
              </p:ext>
            </p:extLst>
          </p:nvPr>
        </p:nvGraphicFramePr>
        <p:xfrm>
          <a:off x="899592" y="2564904"/>
          <a:ext cx="70567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39552" y="260648"/>
            <a:ext cx="79928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100" b="1" dirty="0"/>
          </a:p>
          <a:p>
            <a:pPr marR="0" algn="ctr" eaLnBrk="1" hangingPunct="1"/>
            <a:endParaRPr lang="pt-BR" altLang="pt-BR" sz="1100" b="1" dirty="0">
              <a:solidFill>
                <a:schemeClr val="accent1"/>
              </a:solidFill>
            </a:endParaRP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SAE &amp; CTA –DST/AIDS</a:t>
            </a:r>
          </a:p>
        </p:txBody>
      </p:sp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1152128" cy="792088"/>
          </a:xfrm>
          <a:prstGeom prst="rect">
            <a:avLst/>
          </a:prstGeom>
          <a:noFill/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1141BAB4-858B-4CE8-936F-BE0736F9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984196"/>
            <a:ext cx="6336704" cy="364683"/>
          </a:xfrm>
        </p:spPr>
        <p:txBody>
          <a:bodyPr>
            <a:norm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. Procedimentos: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418342"/>
              </p:ext>
            </p:extLst>
          </p:nvPr>
        </p:nvGraphicFramePr>
        <p:xfrm>
          <a:off x="323528" y="2470210"/>
          <a:ext cx="8496944" cy="3966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2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1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7359">
                <a:tc gridSpan="2">
                  <a:txBody>
                    <a:bodyPr/>
                    <a:lstStyle/>
                    <a:p>
                      <a:pPr algn="ctr"/>
                      <a:endParaRPr lang="pt-BR" dirty="0">
                        <a:latin typeface="+mj-lt"/>
                      </a:endParaRPr>
                    </a:p>
                    <a:p>
                      <a:pPr algn="ctr"/>
                      <a:r>
                        <a:rPr lang="pt-BR" dirty="0">
                          <a:latin typeface="+mj-lt"/>
                        </a:rPr>
                        <a:t>Nº</a:t>
                      </a:r>
                      <a:r>
                        <a:rPr lang="pt-BR" baseline="0" dirty="0">
                          <a:latin typeface="+mj-lt"/>
                        </a:rPr>
                        <a:t> PACIENTES TRANSPORTADOS</a:t>
                      </a:r>
                      <a:endParaRPr lang="pt-BR" dirty="0">
                        <a:latin typeface="+mj-lt"/>
                      </a:endParaRPr>
                    </a:p>
                  </a:txBody>
                  <a:tcPr marL="90928" marR="90928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marL="90928" marR="90928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CACHOEIRO</a:t>
                      </a: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 1.344</a:t>
                      </a: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VITÓRIA</a:t>
                      </a:r>
                    </a:p>
                  </a:txBody>
                  <a:tcPr marL="90928" marR="9092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 891</a:t>
                      </a:r>
                    </a:p>
                  </a:txBody>
                  <a:tcPr marL="90928" marR="9092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JERÔNIMO</a:t>
                      </a:r>
                      <a:r>
                        <a:rPr lang="pt-BR" baseline="0" dirty="0">
                          <a:latin typeface="+mj-lt"/>
                        </a:rPr>
                        <a:t> MONTEIRO</a:t>
                      </a:r>
                      <a:endParaRPr lang="pt-BR" dirty="0">
                        <a:latin typeface="+mj-lt"/>
                      </a:endParaRP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 24</a:t>
                      </a: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ALEGRE</a:t>
                      </a:r>
                    </a:p>
                  </a:txBody>
                  <a:tcPr marL="90928" marR="90928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 507</a:t>
                      </a:r>
                    </a:p>
                  </a:txBody>
                  <a:tcPr marL="90928" marR="90928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137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OUTROS</a:t>
                      </a:r>
                    </a:p>
                    <a:p>
                      <a:pPr algn="ctr"/>
                      <a:endParaRPr lang="pt-BR" dirty="0">
                        <a:latin typeface="+mj-lt"/>
                      </a:endParaRPr>
                    </a:p>
                    <a:p>
                      <a:pPr algn="ctr"/>
                      <a:r>
                        <a:rPr lang="pt-BR" b="1" dirty="0">
                          <a:latin typeface="+mj-lt"/>
                        </a:rPr>
                        <a:t>TOTAL DE PACIENTES TRANSPORTADOS</a:t>
                      </a: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+mj-lt"/>
                        </a:rPr>
                        <a:t> 179</a:t>
                      </a:r>
                    </a:p>
                    <a:p>
                      <a:pPr algn="ctr"/>
                      <a:endParaRPr lang="pt-BR" dirty="0">
                        <a:latin typeface="+mj-lt"/>
                      </a:endParaRPr>
                    </a:p>
                    <a:p>
                      <a:pPr algn="ctr"/>
                      <a:r>
                        <a:rPr lang="pt-BR" b="1" dirty="0">
                          <a:latin typeface="+mj-lt"/>
                        </a:rPr>
                        <a:t>2.945</a:t>
                      </a:r>
                    </a:p>
                  </a:txBody>
                  <a:tcPr marL="90928" marR="909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96278"/>
            <a:ext cx="1152128" cy="81649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23528" y="596278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marR="0" algn="ctr" eaLnBrk="1" hangingPunct="1"/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TRANSPORTE SANITÁRIO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03238" y="332656"/>
            <a:ext cx="818356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100" b="1" dirty="0"/>
          </a:p>
          <a:p>
            <a:pPr marR="0" algn="ctr" eaLnBrk="1" hangingPunct="1"/>
            <a:endParaRPr lang="pt-BR" altLang="pt-B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355585"/>
              </p:ext>
            </p:extLst>
          </p:nvPr>
        </p:nvGraphicFramePr>
        <p:xfrm>
          <a:off x="251520" y="2924944"/>
          <a:ext cx="8712968" cy="360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4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0101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QUANTITATIVO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Receitas</a:t>
                      </a:r>
                      <a:r>
                        <a:rPr lang="pt-BR" baseline="0" dirty="0"/>
                        <a:t> comuns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11.910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Receitas</a:t>
                      </a:r>
                      <a:r>
                        <a:rPr lang="pt-BR" baseline="0" dirty="0"/>
                        <a:t> controladas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5.261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010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Receitas COVID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1152128" cy="79208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03238" y="1574215"/>
            <a:ext cx="7957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>
                <a:solidFill>
                  <a:srgbClr val="FF0000"/>
                </a:solidFill>
                <a:latin typeface="+mj-lt"/>
              </a:rPr>
              <a:t>FARMÁCIA BÁSICA MUNICIPAL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99592" y="0"/>
            <a:ext cx="76328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  <a:endParaRPr lang="pt-BR" altLang="pt-BR" sz="2000" b="1" dirty="0">
              <a:latin typeface="+mj-lt"/>
            </a:endParaRP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100" b="1" dirty="0"/>
          </a:p>
          <a:p>
            <a:pPr marR="0" algn="ctr" eaLnBrk="1" hangingPunct="1"/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LABORATÓRIO MUNICIPAL</a:t>
            </a:r>
          </a:p>
          <a:p>
            <a:pPr marR="0" algn="ctr" eaLnBrk="1" hangingPunct="1"/>
            <a:endParaRPr lang="pt-BR" altLang="pt-BR" sz="1100" b="1" dirty="0">
              <a:solidFill>
                <a:srgbClr val="FF0000"/>
              </a:solidFill>
            </a:endParaRPr>
          </a:p>
          <a:p>
            <a:pPr marR="0" algn="ctr" eaLnBrk="1" hangingPunct="1"/>
            <a:r>
              <a:rPr lang="pt-BR" altLang="pt-BR" sz="2000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452039"/>
              </p:ext>
            </p:extLst>
          </p:nvPr>
        </p:nvGraphicFramePr>
        <p:xfrm>
          <a:off x="755576" y="1870291"/>
          <a:ext cx="7776864" cy="465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644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EXAMES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ysClr val="windowText" lastClr="000000"/>
                          </a:solidFill>
                        </a:rPr>
                        <a:t>QUANTITATIVO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DENGUE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BAAR 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BAAR HANSENÍASE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COLINESTERASE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FEBRE CHINKUNGUNYA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BIOPSIA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156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TOXOPLASMOSE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RAIVA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SOROLOGIA</a:t>
                      </a:r>
                      <a:r>
                        <a:rPr lang="pt-BR" sz="2000" baseline="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t-BR" sz="2000" baseline="0" dirty="0" err="1">
                          <a:latin typeface="Calibri"/>
                          <a:ea typeface="Calibri"/>
                          <a:cs typeface="Times New Roman"/>
                        </a:rPr>
                        <a:t>IgG</a:t>
                      </a:r>
                      <a:r>
                        <a:rPr lang="pt-BR" sz="2000" baseline="0" dirty="0">
                          <a:latin typeface="Calibri"/>
                          <a:ea typeface="Calibri"/>
                          <a:cs typeface="Times New Roman"/>
                        </a:rPr>
                        <a:t> e </a:t>
                      </a:r>
                      <a:r>
                        <a:rPr lang="pt-BR" sz="2000" baseline="0" dirty="0" err="1">
                          <a:latin typeface="Calibri"/>
                          <a:ea typeface="Calibri"/>
                          <a:cs typeface="Times New Roman"/>
                        </a:rPr>
                        <a:t>IgM</a:t>
                      </a:r>
                      <a:r>
                        <a:rPr lang="pt-BR" sz="2000" baseline="0" dirty="0">
                          <a:latin typeface="Calibri"/>
                          <a:ea typeface="Calibri"/>
                          <a:cs typeface="Times New Roman"/>
                        </a:rPr>
                        <a:t> COVID 19</a:t>
                      </a:r>
                      <a:endParaRPr lang="pt-B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CORONA VIRUS ( SWAB RT-PCR 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COVID + INFLUENZA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TESTE RÁPIDO COVID 19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1177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1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RUBÉOLA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1224136" cy="836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1152128" cy="93610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15616" y="172814"/>
            <a:ext cx="741682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ESPIRITO SANTO 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100" b="1" dirty="0"/>
          </a:p>
          <a:p>
            <a:pPr marR="0" algn="ctr" eaLnBrk="1" hangingPunct="1"/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/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VIGILÂNCIA SANITÁRIA </a:t>
            </a:r>
          </a:p>
        </p:txBody>
      </p:sp>
      <p:graphicFrame>
        <p:nvGraphicFramePr>
          <p:cNvPr id="6" name="Tabela 7">
            <a:extLst>
              <a:ext uri="{FF2B5EF4-FFF2-40B4-BE49-F238E27FC236}">
                <a16:creationId xmlns:a16="http://schemas.microsoft.com/office/drawing/2014/main" xmlns="" id="{A9BC0CA0-7107-4545-8B8E-6782B8C7C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689449"/>
              </p:ext>
            </p:extLst>
          </p:nvPr>
        </p:nvGraphicFramePr>
        <p:xfrm>
          <a:off x="971600" y="2492896"/>
          <a:ext cx="7416824" cy="316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733">
                  <a:extLst>
                    <a:ext uri="{9D8B030D-6E8A-4147-A177-3AD203B41FA5}">
                      <a16:colId xmlns:a16="http://schemas.microsoft.com/office/drawing/2014/main" xmlns="" val="3982302565"/>
                    </a:ext>
                  </a:extLst>
                </a:gridCol>
                <a:gridCol w="2685091">
                  <a:extLst>
                    <a:ext uri="{9D8B030D-6E8A-4147-A177-3AD203B41FA5}">
                      <a16:colId xmlns:a16="http://schemas.microsoft.com/office/drawing/2014/main" xmlns="" val="3760877955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tx1"/>
                          </a:solidFill>
                        </a:rPr>
                        <a:t>ATIVIDADES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02977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dirty="0"/>
                        <a:t>Emissão de Alvará Sanitário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886067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dirty="0"/>
                        <a:t>Vistoria em Estabelecimentos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777073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dirty="0"/>
                        <a:t>Atendimentos de Denúncias/Reclamações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060181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dirty="0"/>
                        <a:t>Notificações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315829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pt-BR" dirty="0"/>
                        <a:t>Emissão de Dispensa de Alvará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455906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VIGILÂNCIA EPIDEMIOLÓGICA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SINASC- nascidos vivos: 136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SIM – óbitos: 60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PROGRAMA TUBERCULOSE: 2 Pacientes.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TESTE DO PEZINHO: 148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INVESTIGAÇÃO DE ÓBITO MATERNO INFANTIL: 5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DOENÇAS DE NOTIFICAÇÃO COMPULSÓRIA (COVID E OUTRAS): 1.507</a:t>
            </a:r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IMUNIZAÇÃO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VACINAÇÃO DE ROTINA: </a:t>
            </a:r>
            <a:r>
              <a:rPr lang="pt-BR" sz="2000" dirty="0"/>
              <a:t>4.447 aplicações.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VACINAÇÃO CONTRA INFLUENZA: </a:t>
            </a:r>
            <a:r>
              <a:rPr lang="pt-BR" sz="2000" dirty="0"/>
              <a:t>696 aplicações.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VACINAÇÃO CONTRA COVID-19: </a:t>
            </a:r>
            <a:r>
              <a:rPr lang="pt-BR" sz="2000" dirty="0"/>
              <a:t>1.375 aplicações.</a:t>
            </a:r>
          </a:p>
          <a:p>
            <a:pPr eaLnBrk="1" hangingPunct="1">
              <a:lnSpc>
                <a:spcPct val="150000"/>
              </a:lnSpc>
            </a:pPr>
            <a:endParaRPr lang="pt-BR" sz="2000" dirty="0"/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TOTAL DE VACINAS APLICADAS: </a:t>
            </a:r>
            <a:r>
              <a:rPr lang="pt-BR" sz="2400" b="1" u="sng" dirty="0"/>
              <a:t>6.518 </a:t>
            </a:r>
            <a:r>
              <a:rPr lang="pt-BR" b="1" u="sng" dirty="0"/>
              <a:t>doses.</a:t>
            </a:r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12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>
              <a:defRPr/>
            </a:pPr>
            <a:endParaRPr lang="pt-BR" altLang="pt-BR" sz="2000" b="1" dirty="0">
              <a:latin typeface="Calibri" panose="020F0502020204030204" pitchFamily="34" charset="0"/>
            </a:endParaRPr>
          </a:p>
          <a:p>
            <a:pPr marR="0" algn="ctr"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>
              <a:defRPr/>
            </a:pPr>
            <a:r>
              <a:rPr lang="pt-BR" altLang="pt-BR" sz="2000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>
              <a:defRPr/>
            </a:pPr>
            <a:endParaRPr lang="pt-BR" altLang="pt-BR" sz="2800" b="1" dirty="0">
              <a:solidFill>
                <a:srgbClr val="254061"/>
              </a:solidFill>
              <a:latin typeface="Calibri" panose="020F0502020204030204" pitchFamily="34" charset="0"/>
            </a:endParaRPr>
          </a:p>
          <a:p>
            <a:pPr marR="0" algn="ctr" eaLnBrk="1" hangingPunct="1">
              <a:defRPr/>
            </a:pPr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LEI COMPLEMENTAR 141/2012</a:t>
            </a:r>
          </a:p>
          <a:p>
            <a:pPr marL="72000" marR="0" algn="just" eaLnBrk="1" hangingPunct="1">
              <a:spcBef>
                <a:spcPts val="0"/>
              </a:spcBef>
              <a:buClrTx/>
              <a:defRPr/>
            </a:pPr>
            <a:endParaRPr lang="pt-BR" altLang="pt-BR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000" marR="0" algn="just" eaLnBrk="1" hangingPunct="1">
              <a:spcBef>
                <a:spcPts val="0"/>
              </a:spcBef>
              <a:buClrTx/>
              <a:defRPr/>
            </a:pPr>
            <a:r>
              <a:rPr lang="pt-BR" altLang="pt-BR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pt-BR" alt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 gestor do SUS em cada ente da Federação elaborará Relatório detalhado referente ao quadrimestre anterior, o qual conterá, no mínimo, as seguintes informações:</a:t>
            </a:r>
          </a:p>
          <a:p>
            <a:pPr marL="72000" marR="0" algn="just" eaLnBrk="1" hangingPunct="1">
              <a:spcBef>
                <a:spcPts val="0"/>
              </a:spcBef>
              <a:buClrTx/>
              <a:defRPr/>
            </a:pPr>
            <a:endParaRPr lang="pt-BR" alt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86350" marR="0" indent="-514350" algn="just" eaLnBrk="1" hangingPunct="1">
              <a:spcBef>
                <a:spcPts val="0"/>
              </a:spcBef>
              <a:buClrTx/>
              <a:buFont typeface="+mj-lt"/>
              <a:buAutoNum type="romanUcPeriod"/>
              <a:defRPr/>
            </a:pPr>
            <a:r>
              <a:rPr lang="pt-BR" alt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Montante e fonte dos recursos aplicado no período;</a:t>
            </a:r>
          </a:p>
          <a:p>
            <a:pPr marL="586350" marR="0" indent="-514350" algn="just" eaLnBrk="1" hangingPunct="1">
              <a:spcBef>
                <a:spcPts val="0"/>
              </a:spcBef>
              <a:buClrTx/>
              <a:buFont typeface="+mj-lt"/>
              <a:buAutoNum type="romanUcPeriod"/>
              <a:defRPr/>
            </a:pPr>
            <a:endParaRPr lang="pt-BR" alt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86350" marR="0" indent="-514350" algn="just" eaLnBrk="1" hangingPunct="1">
              <a:spcBef>
                <a:spcPts val="0"/>
              </a:spcBef>
              <a:buClrTx/>
              <a:buFont typeface="+mj-lt"/>
              <a:buAutoNum type="romanUcPeriod"/>
              <a:defRPr/>
            </a:pPr>
            <a:r>
              <a:rPr lang="pt-BR" alt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Auditorias realizadas ou em fase de execução no período e suas recomendações e determinações;</a:t>
            </a:r>
          </a:p>
          <a:p>
            <a:pPr marL="586350" marR="0" indent="-514350" algn="just" eaLnBrk="1" hangingPunct="1">
              <a:spcBef>
                <a:spcPts val="0"/>
              </a:spcBef>
              <a:buClrTx/>
              <a:buFont typeface="+mj-lt"/>
              <a:buAutoNum type="romanUcPeriod"/>
              <a:defRPr/>
            </a:pPr>
            <a:endParaRPr lang="pt-BR" alt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86350" marR="0" indent="-514350" algn="just" eaLnBrk="1" hangingPunct="1">
              <a:spcBef>
                <a:spcPts val="0"/>
              </a:spcBef>
              <a:buClrTx/>
              <a:buFont typeface="+mj-lt"/>
              <a:buAutoNum type="romanUcPeriod"/>
              <a:defRPr/>
            </a:pPr>
            <a:r>
              <a:rPr lang="pt-BR" alt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Oferta e produção de serviços públicos na rede assistencial própria, contratada e conveniada, cotejando esses dados com os indicadores de saúde da população em seu âmbito de atuação.</a:t>
            </a:r>
            <a:endParaRPr lang="pt-BR" altLang="pt-BR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R="0" algn="just" eaLnBrk="1" hangingPunct="1">
              <a:lnSpc>
                <a:spcPct val="150000"/>
              </a:lnSpc>
              <a:buClrTx/>
              <a:defRPr/>
            </a:pPr>
            <a:endParaRPr lang="pt-BR" altLang="pt-BR" sz="2200" b="1" dirty="0">
              <a:latin typeface="Calibri" panose="020F0502020204030204" pitchFamily="34" charset="0"/>
            </a:endParaRPr>
          </a:p>
          <a:p>
            <a:pPr marR="0" eaLnBrk="1" hangingPunct="1">
              <a:defRPr/>
            </a:pPr>
            <a:endParaRPr lang="pt-BR" altLang="pt-BR" sz="1600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462" y="339502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VIGILÂNCIA AMBIENTAL</a:t>
            </a: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IMOVÉIS TRABALHADOS: 9.600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ÍNDICE DE INFESTAÇÃO PREDIAL: 0,89 %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pt-BR" sz="2000" b="1" dirty="0"/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pt-BR" sz="2000" b="1" u="sng" dirty="0"/>
              <a:t>ATIVIDADES REALIZADAS</a:t>
            </a:r>
            <a:r>
              <a:rPr lang="pt-BR" sz="2000" b="1" dirty="0"/>
              <a:t>: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PESQUISA LARVÁRIA, BLOQUEIO, FUMACÊ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PROGRAMA VIGIAGUA</a:t>
            </a:r>
          </a:p>
          <a:p>
            <a:pPr eaLnBrk="1" hangingPunct="1">
              <a:lnSpc>
                <a:spcPct val="150000"/>
              </a:lnSpc>
            </a:pPr>
            <a:r>
              <a:rPr lang="pt-BR" sz="2000" b="1" dirty="0"/>
              <a:t>CAMPANHA DE VACINAÇÃO CONTRA RAIVA ANIMAL </a:t>
            </a:r>
          </a:p>
          <a:p>
            <a:pPr eaLnBrk="1" hangingPunct="1">
              <a:lnSpc>
                <a:spcPct val="150000"/>
              </a:lnSpc>
            </a:pPr>
            <a:endParaRPr lang="pt-BR" sz="2000" b="1" dirty="0"/>
          </a:p>
          <a:p>
            <a:pPr marR="0" eaLnBrk="1" hangingPunct="1">
              <a:lnSpc>
                <a:spcPct val="150000"/>
              </a:lnSpc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8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1008112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POLICLÍNICA</a:t>
            </a:r>
          </a:p>
          <a:p>
            <a:pPr marR="0" algn="just" eaLnBrk="1" hangingPunct="1">
              <a:buNone/>
            </a:pPr>
            <a:r>
              <a:rPr lang="pt-BR" sz="2000" b="1" dirty="0"/>
              <a:t>   ESPECIALIDADES: </a:t>
            </a:r>
            <a:r>
              <a:rPr lang="pt-BR" sz="2000" dirty="0"/>
              <a:t>Ortopedia, Cardiologia, Clínico-geral, Dermatologia, Psiquiatria, Urologia, Ginecologia e Obstetrícia, Gastroenterologia, Endocrinologia, pequenas cirurgias e Psicologia.</a:t>
            </a:r>
            <a:endParaRPr lang="pt-BR" sz="2000" b="1" dirty="0"/>
          </a:p>
          <a:p>
            <a:pPr marL="0" marR="0" indent="0" algn="ctr" eaLnBrk="1" hangingPunct="1">
              <a:buNone/>
            </a:pPr>
            <a:r>
              <a:rPr lang="pt-BR" sz="2000" b="1" dirty="0"/>
              <a:t>TOTAL DE ATENDIMENTOS: 4.801</a:t>
            </a:r>
          </a:p>
          <a:p>
            <a:pPr marR="0" algn="ctr" eaLnBrk="1" hangingPunct="1">
              <a:buFontTx/>
              <a:buChar char="-"/>
            </a:pPr>
            <a:r>
              <a:rPr lang="pt-BR" sz="2000" b="1" dirty="0"/>
              <a:t>                </a:t>
            </a:r>
          </a:p>
          <a:p>
            <a:pPr marL="0" marR="0" indent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SETOR DE REGULAÇÃO </a:t>
            </a:r>
          </a:p>
          <a:p>
            <a:pPr marL="0" marR="0" indent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  </a:t>
            </a:r>
          </a:p>
          <a:p>
            <a:pPr algn="just" eaLnBrk="1" hangingPunct="1"/>
            <a:r>
              <a:rPr lang="pt-BR" sz="2000" b="1" dirty="0"/>
              <a:t>EXAMES LABORATORIAIS (ROTINA): 2.848</a:t>
            </a:r>
          </a:p>
          <a:p>
            <a:pPr algn="just" eaLnBrk="1" hangingPunct="1"/>
            <a:r>
              <a:rPr lang="pt-BR" sz="2000" b="1" dirty="0"/>
              <a:t>EXAMES LABORATORIAIS (EXTRA): 2.600</a:t>
            </a:r>
          </a:p>
          <a:p>
            <a:pPr algn="just" eaLnBrk="1" hangingPunct="1"/>
            <a:r>
              <a:rPr lang="pt-BR" sz="2000" b="1" dirty="0"/>
              <a:t>ELETROCARDIOGRAMAS: 680</a:t>
            </a:r>
          </a:p>
          <a:p>
            <a:pPr algn="just" eaLnBrk="1" hangingPunct="1"/>
            <a:r>
              <a:rPr lang="pt-BR" sz="2000" b="1" dirty="0"/>
              <a:t>ULTRASSONOGRAFIAS: 570</a:t>
            </a:r>
          </a:p>
          <a:p>
            <a:pPr algn="just" eaLnBrk="1" hangingPunct="1"/>
            <a:r>
              <a:rPr lang="pt-BR" sz="2000" b="1" dirty="0"/>
              <a:t>OUTROS PROCEDIMENTOS REGULADOS: 4.607</a:t>
            </a:r>
          </a:p>
          <a:p>
            <a:pPr marR="0" algn="ctr" eaLnBrk="1" hangingPunct="1">
              <a:buFontTx/>
              <a:buChar char="-"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eaLnBrk="1" hangingPunct="1">
              <a:buFontTx/>
              <a:buChar char="-"/>
            </a:pPr>
            <a:endParaRPr lang="pt-BR" sz="2000" b="1" dirty="0"/>
          </a:p>
          <a:p>
            <a:pPr marR="0" algn="just" eaLnBrk="1" hangingPunct="1">
              <a:buFontTx/>
              <a:buChar char="-"/>
            </a:pPr>
            <a:endParaRPr lang="pt-BR" sz="2000" b="1" dirty="0"/>
          </a:p>
          <a:p>
            <a:pPr marR="0" algn="just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5020"/>
            <a:ext cx="1296144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0"/>
            <a:ext cx="8640960" cy="1412776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>
              <a:buNone/>
            </a:pPr>
            <a:endParaRPr lang="pt-BR" alt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r>
              <a:rPr lang="pt-BR" altLang="pt-BR" b="1" u="sng" dirty="0">
                <a:solidFill>
                  <a:srgbClr val="FF0000"/>
                </a:solidFill>
              </a:rPr>
              <a:t>CENTRO DE ATENÇÃO PSICOSSOCIAL – CAPS </a:t>
            </a:r>
          </a:p>
          <a:p>
            <a:pPr marR="0" algn="ctr" eaLnBrk="1" hangingPunct="1"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alt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alt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altLang="pt-BR" sz="2000" b="1" dirty="0">
              <a:solidFill>
                <a:schemeClr val="accent1"/>
              </a:solidFill>
            </a:endParaRPr>
          </a:p>
          <a:p>
            <a:pPr marR="0" eaLnBrk="1" hangingPunct="1">
              <a:buNone/>
            </a:pPr>
            <a:endParaRPr lang="pt-BR" altLang="pt-BR" sz="18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1296144" cy="936104"/>
          </a:xfrm>
          <a:prstGeom prst="rect">
            <a:avLst/>
          </a:prstGeom>
          <a:noFill/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55829"/>
              </p:ext>
            </p:extLst>
          </p:nvPr>
        </p:nvGraphicFramePr>
        <p:xfrm>
          <a:off x="107504" y="2492897"/>
          <a:ext cx="8928992" cy="3600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41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MÉDICO (PSIQUIATRA)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FARMACÊUTICO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PSICÓLOGO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ENFERMAGEM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ASSISTENTE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VISITAS DOMICILIARES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4411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OFICINAS TERAPÊUTICAS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05115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ATENDIMENTOS DIVERSOS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simbolo prefeitura de guaçui 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617" y="332656"/>
            <a:ext cx="1226127" cy="86409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397527" y="355512"/>
            <a:ext cx="82789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  <a:br>
              <a:rPr lang="pt-BR" altLang="pt-BR" sz="1600" dirty="0">
                <a:latin typeface="+mj-lt"/>
              </a:rPr>
            </a:br>
            <a:r>
              <a:rPr lang="pt-BR" altLang="pt-BR" sz="1600" dirty="0">
                <a:latin typeface="+mj-lt"/>
              </a:rPr>
              <a:t>Estado do Espírito Santo</a:t>
            </a:r>
            <a:r>
              <a:rPr lang="pt-BR" altLang="pt-BR" dirty="0">
                <a:latin typeface="Calibri" pitchFamily="34" charset="0"/>
              </a:rPr>
              <a:t/>
            </a:r>
            <a:br>
              <a:rPr lang="pt-BR" altLang="pt-BR" dirty="0">
                <a:latin typeface="Calibri" pitchFamily="34" charset="0"/>
              </a:rPr>
            </a:br>
            <a:r>
              <a:rPr lang="pt-BR" altLang="pt-BR" sz="2000" b="1" dirty="0">
                <a:latin typeface="+mj-lt"/>
              </a:rPr>
              <a:t>Secretaria Municipal de Saúde</a:t>
            </a:r>
            <a:r>
              <a:rPr lang="pt-BR" altLang="pt-BR" sz="1400" b="1" dirty="0">
                <a:latin typeface="+mj-lt"/>
              </a:rPr>
              <a:t/>
            </a:r>
            <a:br>
              <a:rPr lang="pt-BR" altLang="pt-BR" sz="1400" b="1" dirty="0">
                <a:latin typeface="+mj-lt"/>
              </a:rPr>
            </a:br>
            <a:endParaRPr lang="pt-BR" sz="1400" b="1" dirty="0">
              <a:latin typeface="+mj-lt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525590"/>
              </p:ext>
            </p:extLst>
          </p:nvPr>
        </p:nvGraphicFramePr>
        <p:xfrm>
          <a:off x="179512" y="2348881"/>
          <a:ext cx="8784976" cy="420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75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77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72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PROCEDIMENTOS</a:t>
                      </a:r>
                      <a:r>
                        <a:rPr lang="pt-BR" baseline="0" dirty="0"/>
                        <a:t>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 GINECOLOGICO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855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ATENDIMENTO OBSTÉTRICO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724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EXAMES</a:t>
                      </a:r>
                      <a:r>
                        <a:rPr lang="pt-BR" baseline="0" dirty="0"/>
                        <a:t> CITOPATOLOGICO REALIZADOS PELOS MÉDICOS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2712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D.I.U (DISPOSITIVO</a:t>
                      </a:r>
                      <a:r>
                        <a:rPr lang="pt-BR" baseline="0" dirty="0"/>
                        <a:t> INTRA UTERINO)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973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COLPOSCOPIA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BIOPSIA DO COLO UTERINO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SISCOLO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0148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APLICAÇÃO DE ÁCIDO (ATA)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79512" y="130961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eaLnBrk="1" hangingPunct="1">
              <a:buNone/>
            </a:pPr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PROGRAMA SAÚDE DA MULHER</a:t>
            </a:r>
          </a:p>
        </p:txBody>
      </p:sp>
    </p:spTree>
    <p:extLst>
      <p:ext uri="{BB962C8B-B14F-4D97-AF65-F5344CB8AC3E}">
        <p14:creationId xmlns:p14="http://schemas.microsoft.com/office/powerpoint/2010/main" val="697133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Ações APS e Equipes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  <a:p>
            <a:pPr marR="0" algn="ctr" eaLnBrk="1" hangingPunct="1">
              <a:buNone/>
            </a:pPr>
            <a:endParaRPr lang="pt-BR" sz="2000" dirty="0"/>
          </a:p>
          <a:p>
            <a:pPr marR="0" eaLnBrk="1" hangingPunct="1">
              <a:buNone/>
            </a:pPr>
            <a:endParaRPr lang="pt-BR" sz="2000" dirty="0"/>
          </a:p>
          <a:p>
            <a:pPr marR="0" eaLnBrk="1" hangingPunct="1">
              <a:buNone/>
            </a:pPr>
            <a:r>
              <a:rPr lang="pt-BR" sz="1000" dirty="0"/>
              <a:t>             Grupo de gestantes                      Caminhada orientada do grupo </a:t>
            </a:r>
            <a:r>
              <a:rPr lang="pt-BR" sz="1000" dirty="0" err="1"/>
              <a:t>hiperdia</a:t>
            </a:r>
            <a:r>
              <a:rPr lang="pt-BR" sz="1000" dirty="0"/>
              <a:t>      Março Lilás: Prevenção CA colo uterino</a:t>
            </a:r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r>
              <a:rPr lang="pt-BR" sz="1000" dirty="0"/>
              <a:t> Ação SAE/CTA: Festival de inverno                     Reunião SAE/CTA e CREAS.                     Reunião do grupo convivência</a:t>
            </a: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9A9CDAE-B761-4A60-BF75-70454BAC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276872"/>
            <a:ext cx="2376264" cy="15841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F6154C2-FC46-4273-BAD0-4003BD2D2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6" y="2276871"/>
            <a:ext cx="2455792" cy="15841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7A30A9-0C3D-4986-8A25-D663BC3A9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2283392"/>
            <a:ext cx="1296144" cy="15841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24B0E7C-B3EF-4789-B3D8-A8B093F0F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4653136"/>
            <a:ext cx="2376264" cy="15121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DA17A08-D869-4F28-BD8B-C3F2B7DFF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860" y="4670326"/>
            <a:ext cx="2376264" cy="15121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8824FD4-DED1-4926-A90C-7CFA10A37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891" y="4430000"/>
            <a:ext cx="2016224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9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Ações APS e Equipes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  <a:p>
            <a:pPr marR="0" algn="ctr" eaLnBrk="1" hangingPunct="1">
              <a:buNone/>
            </a:pPr>
            <a:endParaRPr lang="pt-BR" sz="2000" dirty="0"/>
          </a:p>
          <a:p>
            <a:pPr marR="0" eaLnBrk="1" hangingPunct="1">
              <a:buNone/>
            </a:pPr>
            <a:endParaRPr lang="pt-BR" sz="2000" dirty="0"/>
          </a:p>
          <a:p>
            <a:pPr marR="0" eaLnBrk="1" hangingPunct="1">
              <a:buNone/>
            </a:pPr>
            <a:r>
              <a:rPr lang="pt-BR" sz="1000" dirty="0"/>
              <a:t>                              </a:t>
            </a:r>
          </a:p>
          <a:p>
            <a:pPr marR="0" eaLnBrk="1" hangingPunct="1">
              <a:buNone/>
            </a:pPr>
            <a:r>
              <a:rPr lang="pt-BR" sz="1000" dirty="0"/>
              <a:t>             Dezembro laranja                                    Dezembro vermelho: Dia de enfrentamento HIV/AIDS</a:t>
            </a:r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endParaRPr lang="pt-BR" sz="1000" dirty="0"/>
          </a:p>
          <a:p>
            <a:pPr marR="0" eaLnBrk="1" hangingPunct="1">
              <a:buNone/>
            </a:pPr>
            <a:r>
              <a:rPr lang="pt-BR" sz="1000" dirty="0"/>
              <a:t>               Novembro Azul:                                           Outubro Rosa:                                      Setembro Amarelo:</a:t>
            </a:r>
          </a:p>
          <a:p>
            <a:pPr marR="0" eaLnBrk="1" hangingPunct="1">
              <a:buNone/>
            </a:pPr>
            <a:r>
              <a:rPr lang="pt-BR" sz="1000" dirty="0"/>
              <a:t>       Prevenção CA de próstata                        Prevenção de CA de mama                          Prevenção contra suicídios</a:t>
            </a: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933D5C8-2046-4795-AB34-BFA0E547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88840"/>
            <a:ext cx="1872208" cy="21602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5037B46-9C78-413E-B115-E6DAA3004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988840"/>
            <a:ext cx="3456384" cy="216024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6651F8F-DC53-49BA-9E68-38205A0DF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653136"/>
            <a:ext cx="2304256" cy="15841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8D71C28-E033-4B97-8536-C8FCF9F9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653136"/>
            <a:ext cx="2376264" cy="15841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6D0C9867-7B55-4FF5-B5D4-36905FE9C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4653136"/>
            <a:ext cx="2160240" cy="15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59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1368152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sz="2400" b="1" u="sng" dirty="0">
                <a:solidFill>
                  <a:srgbClr val="FF0000"/>
                </a:solidFill>
              </a:rPr>
              <a:t>AÇÕES DA SAÚDE BUCAL</a:t>
            </a: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r>
              <a:rPr lang="pt-BR" sz="1200" dirty="0"/>
              <a:t>Saúde Bucal nas escolas, raio x, próteses dentárias e consultas odontológicas</a:t>
            </a:r>
          </a:p>
          <a:p>
            <a:pPr marR="0" algn="ctr" eaLnBrk="1" hangingPunct="1">
              <a:buNone/>
            </a:pPr>
            <a:endParaRPr lang="pt-BR" sz="36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3600" b="1" dirty="0"/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1296144" cy="936104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F653D17-579B-4046-A8C4-BB62CFC2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2" y="2348880"/>
            <a:ext cx="1368152" cy="16561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6666891-7660-4925-90D2-46FCAA1B3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526826"/>
            <a:ext cx="2088232" cy="12241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500243C-EB9B-4761-8227-99D6CC02C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980" y="2420888"/>
            <a:ext cx="1440160" cy="13681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0C1A09-3FBA-479B-9E41-0CCB71A40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594" y="2523686"/>
            <a:ext cx="1368152" cy="129614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2A7AE68-C54A-4047-8EED-43DDB489A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650" y="4244191"/>
            <a:ext cx="1217284" cy="14401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B1DAE05-ABC6-493E-8C88-44256C39B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4293429"/>
            <a:ext cx="1217284" cy="150802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356514B-7F87-4F2D-9E5B-BA4D3BCDD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6103" y="4419189"/>
            <a:ext cx="864098" cy="136815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9BA53FA-B72A-489C-A0A2-61EDFB9477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805" y="4437112"/>
            <a:ext cx="1034931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CAMPANHAS DE VACINAÇÃO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1400" dirty="0"/>
          </a:p>
          <a:p>
            <a:pPr marR="0" algn="ctr" eaLnBrk="1" hangingPunct="1">
              <a:buNone/>
            </a:pPr>
            <a:r>
              <a:rPr lang="pt-BR" sz="1200" dirty="0"/>
              <a:t>Campanhas de promoção e vacinação contra sarampo, </a:t>
            </a:r>
            <a:r>
              <a:rPr lang="pt-BR" sz="1200" dirty="0" err="1"/>
              <a:t>covid</a:t>
            </a:r>
            <a:r>
              <a:rPr lang="pt-BR" sz="1200" dirty="0"/>
              <a:t> 19, influenza e poliomielite.</a:t>
            </a:r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D502567-87AD-4ECD-A568-5331CA28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76872"/>
            <a:ext cx="2232248" cy="20882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1AF8D61-5BE8-4AD2-AE70-A8249E63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72" y="2636912"/>
            <a:ext cx="3456384" cy="15841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F345075-1B63-4FF0-B181-1B1EEB9A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28" y="4725144"/>
            <a:ext cx="2016224" cy="13681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A3138F9-B1EF-42DC-B1C9-5F70D4AC4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725144"/>
            <a:ext cx="208823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9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CAMPANHAS DE VACINAÇÃO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1400" dirty="0"/>
          </a:p>
          <a:p>
            <a:pPr marR="0" algn="ctr" eaLnBrk="1" hangingPunct="1">
              <a:buNone/>
            </a:pPr>
            <a:r>
              <a:rPr lang="pt-BR" sz="1200" dirty="0"/>
              <a:t>Campanhas de promoção e vacinação contra sarampo, </a:t>
            </a:r>
            <a:r>
              <a:rPr lang="pt-BR" sz="1200" dirty="0" err="1"/>
              <a:t>covid</a:t>
            </a:r>
            <a:r>
              <a:rPr lang="pt-BR" sz="1200" dirty="0"/>
              <a:t> 19, influenza e poliomielite.</a:t>
            </a:r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D502567-87AD-4ECD-A568-5331CA28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76872"/>
            <a:ext cx="2232248" cy="20882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1AF8D61-5BE8-4AD2-AE70-A8249E637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72" y="2636912"/>
            <a:ext cx="3456384" cy="15841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F345075-1B63-4FF0-B181-1B1EEB9A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28" y="4725144"/>
            <a:ext cx="2016224" cy="13681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A3138F9-B1EF-42DC-B1C9-5F70D4AC4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725144"/>
            <a:ext cx="208823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32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REFORMAS, AQUISIÇÕES E SERVIÇOS</a:t>
            </a: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12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1200" b="1" u="sng" dirty="0">
              <a:solidFill>
                <a:srgbClr val="FF0000"/>
              </a:solidFill>
            </a:endParaRPr>
          </a:p>
          <a:p>
            <a:pPr marR="0" eaLnBrk="1" hangingPunct="1">
              <a:buNone/>
            </a:pPr>
            <a:r>
              <a:rPr lang="pt-BR" sz="1200" dirty="0"/>
              <a:t>Aquisição de Van                  Ponto de apoio no Horto Florestal         Ordem de serviço para reformas ESF</a:t>
            </a:r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r>
              <a:rPr lang="pt-BR" sz="1200" dirty="0"/>
              <a:t>Aquisição de computadores, impressoras, ar condicionado e equipamentos.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C8E8B4D-9DBD-42CF-9ACF-BEAF710E7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76872"/>
            <a:ext cx="2016224" cy="16561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6C4343C-4BB5-4B86-AA5B-7DD67CE1C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9" y="2420888"/>
            <a:ext cx="1616074" cy="15121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E778AB3-CC77-4431-9394-4F9A61FA2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476289"/>
            <a:ext cx="2232248" cy="144016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DF29E6B-BA30-47B4-A9E4-C62EC77AC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4999300"/>
            <a:ext cx="936104" cy="6480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BC79737-9DE5-4D0E-AC0B-60A4AA590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780503"/>
            <a:ext cx="1296144" cy="10081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FD38142-A680-4F4C-8AD1-62F3BE702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676" y="4882939"/>
            <a:ext cx="1080120" cy="88079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6C9FD65-51E3-4927-B12C-023D7C3E2E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4908673"/>
            <a:ext cx="720080" cy="8293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67C3F12-4E2F-4352-A030-0A29384965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2050" y="4780503"/>
            <a:ext cx="944166" cy="111054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0C9A40D-588C-43AD-A1AB-96B599C47C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6186" y="4882938"/>
            <a:ext cx="1520230" cy="9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/>
            <a:endParaRPr lang="pt-BR" altLang="pt-BR" sz="1600" b="1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b="1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RECURSOS FINANCEIROS APLICADOS</a:t>
            </a:r>
          </a:p>
          <a:p>
            <a:pPr marR="0" eaLnBrk="1" hangingPunct="1"/>
            <a:endParaRPr lang="pt-BR" altLang="pt-BR" sz="1600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76672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b="1" u="sng" dirty="0">
                <a:solidFill>
                  <a:srgbClr val="FF0000"/>
                </a:solidFill>
              </a:rPr>
              <a:t>REFORMAS</a:t>
            </a: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1100" dirty="0"/>
          </a:p>
          <a:p>
            <a:pPr marR="0" algn="ctr" eaLnBrk="1" hangingPunct="1">
              <a:buNone/>
            </a:pPr>
            <a:r>
              <a:rPr lang="pt-BR" sz="1100" dirty="0"/>
              <a:t>Reforma do Pronto Atendimento Municipal</a:t>
            </a:r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r>
              <a:rPr lang="pt-BR" sz="1100" dirty="0"/>
              <a:t>Reforma </a:t>
            </a:r>
            <a:r>
              <a:rPr lang="pt-BR" sz="1100" dirty="0" err="1"/>
              <a:t>ESFs</a:t>
            </a:r>
            <a:endParaRPr lang="pt-BR" sz="1100" dirty="0"/>
          </a:p>
          <a:p>
            <a:pPr eaLnBrk="1" hangingPunct="1">
              <a:buNone/>
            </a:pPr>
            <a:r>
              <a:rPr lang="pt-BR" sz="2000" b="1" dirty="0"/>
              <a:t>            </a:t>
            </a:r>
            <a:endParaRPr lang="pt-BR" sz="1600" b="1" dirty="0"/>
          </a:p>
          <a:p>
            <a:pPr eaLnBrk="1" hangingPunct="1"/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78FA0978-4813-4C7E-A69C-19AB6F81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75" y="2348878"/>
            <a:ext cx="2448272" cy="136815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02D68475-19CD-4206-9487-BA8C2A136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348878"/>
            <a:ext cx="2448272" cy="136815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9478A90-D56D-46FD-9E1C-1D5822D37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91" y="4509120"/>
            <a:ext cx="2304256" cy="144016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EF6583FD-6CBE-486B-8B04-80CE74D5A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534022"/>
            <a:ext cx="252028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251520" y="116632"/>
            <a:ext cx="8424936" cy="1296144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r>
              <a:rPr lang="pt-BR" sz="2400" b="1" u="sng" dirty="0">
                <a:solidFill>
                  <a:srgbClr val="FF0000"/>
                </a:solidFill>
              </a:rPr>
              <a:t>SEMINÁRIOS, CAPACITAÇÕES</a:t>
            </a: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r>
              <a:rPr lang="pt-BR" sz="1200" dirty="0"/>
              <a:t>Participação em congressos, educação permanente dos profissionais.</a:t>
            </a:r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endParaRPr lang="pt-BR" sz="1200" dirty="0"/>
          </a:p>
          <a:p>
            <a:pPr marR="0" algn="ctr" eaLnBrk="1" hangingPunct="1">
              <a:buNone/>
            </a:pPr>
            <a:r>
              <a:rPr lang="pt-BR" sz="1200" dirty="0"/>
              <a:t>                Capacitações microrregionais IST/AIDS</a:t>
            </a:r>
          </a:p>
          <a:p>
            <a:pPr marR="0" algn="ctr" eaLnBrk="1" hangingPunct="1">
              <a:buNone/>
            </a:pPr>
            <a:endParaRPr lang="pt-BR" sz="2000" b="1" dirty="0"/>
          </a:p>
          <a:p>
            <a:pPr marL="0" indent="0" algn="ctr" eaLnBrk="1" hangingPunct="1">
              <a:lnSpc>
                <a:spcPct val="150000"/>
              </a:lnSpc>
              <a:buNone/>
            </a:pPr>
            <a:endParaRPr lang="pt-BR" sz="2000" b="1" dirty="0"/>
          </a:p>
          <a:p>
            <a:pPr marR="0" algn="ctr" eaLnBrk="1" hangingPunct="1">
              <a:buNone/>
            </a:pPr>
            <a:endParaRPr lang="pt-BR" sz="2000" dirty="0"/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1296144" cy="1008112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E63EC3E-BF71-4F2C-9FA4-1DAF2D756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646" y="2073423"/>
            <a:ext cx="2448272" cy="1800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92EE359-6D37-49A9-B056-843BF0B0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073423"/>
            <a:ext cx="2520280" cy="1800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AF9D525-8105-42F5-AC75-FE9163876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60848"/>
            <a:ext cx="1872208" cy="19442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880EE80-C57D-4EE5-BF5D-46A0D78C7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4653136"/>
            <a:ext cx="2448272" cy="15121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E9586E1-219B-4622-A89A-F353975A7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362" y="4653136"/>
            <a:ext cx="280831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2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1368152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>
              <a:buNone/>
            </a:pPr>
            <a:r>
              <a:rPr lang="pt-BR" sz="2400" b="1" u="sng" dirty="0">
                <a:solidFill>
                  <a:srgbClr val="FF0000"/>
                </a:solidFill>
              </a:rPr>
              <a:t>Ações de vigilância em saúde</a:t>
            </a: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r>
              <a:rPr lang="pt-BR" sz="2400" b="1" u="sng" dirty="0">
                <a:solidFill>
                  <a:srgbClr val="FF0000"/>
                </a:solidFill>
              </a:rPr>
              <a:t>Assistência farmacêutica</a:t>
            </a:r>
          </a:p>
          <a:p>
            <a:pPr marR="0" algn="ctr" eaLnBrk="1" hangingPunct="1">
              <a:buNone/>
            </a:pPr>
            <a:endParaRPr lang="pt-BR" sz="2400" b="1" u="sng" dirty="0">
              <a:solidFill>
                <a:srgbClr val="FF0000"/>
              </a:solidFill>
            </a:endParaRPr>
          </a:p>
          <a:p>
            <a:pPr marR="0" algn="ctr" eaLnBrk="1" hangingPunct="1">
              <a:buNone/>
            </a:pPr>
            <a:endParaRPr lang="pt-BR" sz="36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36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3600" b="1" dirty="0"/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1296144" cy="936104"/>
          </a:xfrm>
          <a:prstGeom prst="rect">
            <a:avLst/>
          </a:prstGeom>
          <a:noFill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0D6A108-4994-48E0-BA4D-08FB7172C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916832"/>
            <a:ext cx="1296145" cy="18002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FA2071E-EFF7-4195-93D2-7732A67E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389" y="1916832"/>
            <a:ext cx="1208733" cy="1800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995C30D-B783-42B3-99ED-6C0F0CE97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916832"/>
            <a:ext cx="1296144" cy="18002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FB54F95-125F-454B-A89F-F91F7518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1916832"/>
            <a:ext cx="1296144" cy="1800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B639826-21C2-4C86-A973-9C6CD7433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556" y="1916832"/>
            <a:ext cx="1152128" cy="1800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8E02914-6C2B-4C8A-A680-B2175B182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16" y="4797152"/>
            <a:ext cx="1440160" cy="1800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0F46ADF-E588-4701-9EBC-FFB6B9326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4797152"/>
            <a:ext cx="144016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6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1368152"/>
          </a:xfrm>
        </p:spPr>
        <p:txBody>
          <a:bodyPr/>
          <a:lstStyle/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PREFEITURA MUNICIPAL DE GUAÇUÍ</a:t>
            </a:r>
          </a:p>
          <a:p>
            <a:pPr marR="0" algn="ctr" eaLnBrk="1" hangingPunct="1">
              <a:buNone/>
            </a:pPr>
            <a:r>
              <a:rPr lang="pt-BR" altLang="pt-BR" sz="1600" b="1" dirty="0">
                <a:latin typeface="+mj-lt"/>
              </a:rPr>
              <a:t>Estado do Espírito Santo</a:t>
            </a:r>
          </a:p>
          <a:p>
            <a:pPr marR="0" algn="ctr" eaLnBrk="1" hangingPunct="1">
              <a:buNone/>
            </a:pPr>
            <a:r>
              <a:rPr lang="pt-BR" altLang="pt-BR" sz="2000" b="1" dirty="0"/>
              <a:t>Secretaria Municipal de Saúde</a:t>
            </a:r>
          </a:p>
          <a:p>
            <a:pPr marR="0" algn="ctr" eaLnBrk="1" hangingPunct="1"/>
            <a:endParaRPr lang="pt-BR" altLang="pt-BR" sz="2000" b="1" dirty="0"/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r>
              <a:rPr lang="pt-BR" sz="3600" b="1" u="sng" dirty="0">
                <a:solidFill>
                  <a:srgbClr val="FF0000"/>
                </a:solidFill>
              </a:rPr>
              <a:t>OBRIGADO!!</a:t>
            </a:r>
          </a:p>
          <a:p>
            <a:pPr marR="0" algn="ctr" eaLnBrk="1" hangingPunct="1">
              <a:buNone/>
            </a:pPr>
            <a:endParaRPr lang="pt-BR" sz="36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3600" b="1" dirty="0"/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  <a:p>
            <a:pPr marR="0" algn="ctr" eaLnBrk="1" hangingPunct="1">
              <a:buNone/>
            </a:pPr>
            <a:endParaRPr lang="pt-BR" sz="2000" b="1" dirty="0">
              <a:solidFill>
                <a:schemeClr val="accent1"/>
              </a:solidFill>
            </a:endParaRPr>
          </a:p>
        </p:txBody>
      </p:sp>
      <p:pic>
        <p:nvPicPr>
          <p:cNvPr id="7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129614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96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ítulo 2"/>
          <p:cNvSpPr>
            <a:spLocks noGrp="1"/>
          </p:cNvSpPr>
          <p:nvPr>
            <p:ph type="subTitle" idx="1"/>
          </p:nvPr>
        </p:nvSpPr>
        <p:spPr>
          <a:xfrm>
            <a:off x="-14371" y="0"/>
            <a:ext cx="9144000" cy="69834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/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b="1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b="1" dirty="0">
                <a:solidFill>
                  <a:schemeClr val="tx1"/>
                </a:solidFill>
                <a:latin typeface="Calibri" pitchFamily="34" charset="0"/>
              </a:rPr>
              <a:t>Recursos Executados 2022 - </a:t>
            </a:r>
            <a:r>
              <a:rPr lang="pt-BR" altLang="pt-BR" sz="2400" b="1" u="sng" dirty="0">
                <a:solidFill>
                  <a:schemeClr val="tx1"/>
                </a:solidFill>
                <a:latin typeface="Calibri" pitchFamily="34" charset="0"/>
              </a:rPr>
              <a:t>R$ 26.454.402,32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147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939396"/>
              </p:ext>
            </p:extLst>
          </p:nvPr>
        </p:nvGraphicFramePr>
        <p:xfrm>
          <a:off x="179511" y="836713"/>
          <a:ext cx="8784977" cy="548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39">
                  <a:extLst>
                    <a:ext uri="{9D8B030D-6E8A-4147-A177-3AD203B41FA5}">
                      <a16:colId xmlns:a16="http://schemas.microsoft.com/office/drawing/2014/main" xmlns="" val="118155455"/>
                    </a:ext>
                  </a:extLst>
                </a:gridCol>
                <a:gridCol w="19442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6579">
                <a:tc>
                  <a:txBody>
                    <a:bodyPr/>
                    <a:lstStyle/>
                    <a:p>
                      <a:pPr algn="l"/>
                      <a:endParaRPr lang="pt-BR" sz="1100" b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>
                          <a:solidFill>
                            <a:schemeClr val="tx1"/>
                          </a:solidFill>
                          <a:latin typeface="+mj-lt"/>
                        </a:rPr>
                        <a:t>1º Q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2º Q</a:t>
                      </a:r>
                    </a:p>
                    <a:p>
                      <a:pPr algn="ctr"/>
                      <a:endParaRPr lang="pt-BR" sz="11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1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pt-BR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º Q</a:t>
                      </a:r>
                      <a:endParaRPr lang="pt-BR" sz="11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FOLHA DE PAGAMENTO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R$ 2.019.929,16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R$ 3.006.294,72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R$ 4.637.249,53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69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PRESTADORES DE SERVIÇOS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R$ 600.802,13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R$ 759.672,11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R$ 864.486,12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SANTA CASA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R$ 861.000,00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R$ 1.148.000,00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R$ 2.371.597,00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LABORATÓRIO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R$ 157.682,54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R$ 191.995,79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R$ 155.534,73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DIÁRIA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R$ 66.877,00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R$ 83.088,00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R$ 65.160,50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OBRIGAÇÃO PATRONAL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R$ 1.014.257,23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R$ 631.158,49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R$ 926.286,76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CONSÓRCIO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R$ 537.066,46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R$ 1.766.870,99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R$ 1.124.407,34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DEVOLUÇÃO DE CONVÊNIO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latin typeface="+mj-lt"/>
                          <a:ea typeface="Calibri"/>
                          <a:cs typeface="Times New Roman"/>
                        </a:rPr>
                        <a:t>R$ 93.883,27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kern="1200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5076831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INVESTIMENTO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R$ 268.672,83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</a:t>
                      </a:r>
                      <a:r>
                        <a:rPr kumimoji="0" lang="pt-BR" sz="1100" b="0" i="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221.433,99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R$ 470.162,41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ENERGIA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R$ 52.099,67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R$ 35.555,80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R$ 19.856,03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TELEFONE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R$ 10.620,30</a:t>
                      </a:r>
                      <a:endParaRPr lang="pt-BR" sz="11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R$ 10.660,99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R$ 4.155,84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INTERNET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R$ 3.213,70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R$ 4.659,30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R$ 1.455,60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MEDICAMENTO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R$ 183.789,88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R$ 206.040,58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R$ 141.897,92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MATERIAL DE CONSUMO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R$ 210.918,09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R$ 241.718,60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R$ 391.143,15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ALUGUEL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R$ 20.353,13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R$ 44.688,55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R$ 37.524,57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6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MANUTENÇÃO DE VEÍCULOS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R$ 87.000,32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R$ 156.349,68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R$ 113.920,41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9586894"/>
                  </a:ext>
                </a:extLst>
              </a:tr>
              <a:tr h="2860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+mj-lt"/>
                          <a:ea typeface="Calibri"/>
                          <a:cs typeface="Times New Roman"/>
                        </a:rPr>
                        <a:t>COMBUSTÍVEL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R$ 117.671,17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R$ 194.083,73</a:t>
                      </a:r>
                      <a:endParaRPr lang="pt-BR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dirty="0"/>
                        <a:t>R$ 117.621,77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7797"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>
                          <a:latin typeface="+mj-lt"/>
                        </a:rPr>
                        <a:t>TOTAL</a:t>
                      </a: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100" b="1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6.307.836,88</a:t>
                      </a:r>
                      <a:endParaRPr lang="pt-BR" sz="1100" b="1" dirty="0">
                        <a:latin typeface="+mj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100" b="1" i="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8.710.123,73</a:t>
                      </a:r>
                      <a:endParaRPr lang="pt-BR" sz="11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b="1" dirty="0"/>
                        <a:t>R$ 11.436.441,71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/>
            <a:endParaRPr lang="pt-BR" altLang="pt-BR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1600" dirty="0">
              <a:latin typeface="Calibri" pitchFamily="34" charset="0"/>
            </a:endParaRPr>
          </a:p>
          <a:p>
            <a:pPr marR="0" algn="ctr" eaLnBrk="1" hangingPunct="1"/>
            <a:endParaRPr lang="pt-BR" altLang="pt-BR" sz="5400" b="1" dirty="0">
              <a:solidFill>
                <a:schemeClr val="accent1"/>
              </a:solidFill>
              <a:latin typeface="Calibri" pitchFamily="34" charset="0"/>
            </a:endParaRP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PRODUÇÃO DE SERVIÇOS</a:t>
            </a: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 PÚBLICOS </a:t>
            </a: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NA </a:t>
            </a:r>
          </a:p>
          <a:p>
            <a:pPr marR="0" algn="ctr" eaLnBrk="1" hangingPunct="1"/>
            <a:r>
              <a:rPr lang="pt-BR" altLang="pt-BR" sz="3200" b="1" u="sng" dirty="0">
                <a:solidFill>
                  <a:srgbClr val="FF0000"/>
                </a:solidFill>
                <a:latin typeface="+mj-lt"/>
              </a:rPr>
              <a:t>REDE ASSISTENCIAL</a:t>
            </a:r>
          </a:p>
        </p:txBody>
      </p:sp>
      <p:pic>
        <p:nvPicPr>
          <p:cNvPr id="4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6024"/>
            <a:ext cx="1301263" cy="836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>
              <a:defRPr/>
            </a:pPr>
            <a:endParaRPr lang="pt-BR" altLang="pt-BR" sz="1600" dirty="0">
              <a:solidFill>
                <a:schemeClr val="tx1"/>
              </a:solidFill>
              <a:latin typeface="+mj-lt"/>
            </a:endParaRPr>
          </a:p>
          <a:p>
            <a:pPr marR="0" algn="ctr"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>
              <a:defRPr/>
            </a:pPr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>
              <a:defRPr/>
            </a:pPr>
            <a:r>
              <a:rPr lang="pt-BR" altLang="pt-BR" sz="2000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>
              <a:defRPr/>
            </a:pPr>
            <a:endParaRPr lang="pt-BR" altLang="pt-BR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endParaRPr lang="pt-BR" altLang="pt-BR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000" marR="0" algn="ctr" eaLnBrk="1" hangingPunct="1">
              <a:spcBef>
                <a:spcPts val="0"/>
              </a:spcBef>
              <a:buClrTx/>
              <a:defRPr/>
            </a:pPr>
            <a:r>
              <a:rPr lang="pt-BR" altLang="pt-BR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REDE MUNICIPAL DE SAÚDE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endParaRPr lang="pt-BR" altLang="pt-BR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10  - Unidades de Saúde Estratégias Saúde da Família;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Programa de Agente Comunitário de Saúde e Endemias;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04  - Academias da Saúde;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Núcleo de Apoio à Saúde da Família (NASF);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Vigilância em Saúde (Sanitária, Epidemiológica e Ambiental);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Centro Integrado à Saúde (Policlínica / Saúde da Mulher / Imunização);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Centro de Atenção Psicossocial (CAPS);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Serviço de Aconselhamento e Testagem das IST/AIDS (SAE &amp; CTA);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Centro de Reabilitação Física;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Farmácia Básica e Cidadã Estadual;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Pronto Atendimento Municipal (Convênio com SCMG);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 - Samu;</a:t>
            </a:r>
          </a:p>
          <a:p>
            <a:pPr marL="72000" marR="0" algn="just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01 - Saúde Fácil (convênio </a:t>
            </a:r>
            <a:r>
              <a:rPr lang="pt-BR" altLang="pt-BR" b="1">
                <a:solidFill>
                  <a:schemeClr val="tx1"/>
                </a:solidFill>
                <a:latin typeface="Calibri" panose="020F0502020204030204" pitchFamily="34" charset="0"/>
              </a:rPr>
              <a:t>consórcio intermunicipal).</a:t>
            </a:r>
            <a:endParaRPr lang="pt-BR" altLang="pt-BR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R="0" algn="ctr" eaLnBrk="1" hangingPunct="1">
              <a:defRPr/>
            </a:pPr>
            <a:endParaRPr lang="pt-BR" altLang="pt-BR" sz="1600" dirty="0">
              <a:latin typeface="Calibri" panose="020F0502020204030204" pitchFamily="34" charset="0"/>
            </a:endParaRPr>
          </a:p>
        </p:txBody>
      </p:sp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9578"/>
            <a:ext cx="1224136" cy="955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ítu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R="0" algn="ctr" eaLnBrk="1" hangingPunct="1"/>
            <a:endParaRPr lang="pt-BR" altLang="pt-BR" sz="1600" dirty="0">
              <a:solidFill>
                <a:schemeClr val="tx1"/>
              </a:solidFill>
              <a:latin typeface="+mj-lt"/>
            </a:endParaRP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solidFill>
                  <a:schemeClr val="tx1"/>
                </a:solidFill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b="1" dirty="0">
                <a:solidFill>
                  <a:schemeClr val="tx1"/>
                </a:solidFill>
                <a:latin typeface="+mj-lt"/>
              </a:rPr>
              <a:t>Secretaria Municipal de Saúde</a:t>
            </a:r>
          </a:p>
          <a:p>
            <a:pPr marR="0" algn="ctr" eaLnBrk="1" hangingPunct="1">
              <a:spcBef>
                <a:spcPct val="0"/>
              </a:spcBef>
            </a:pPr>
            <a:endParaRPr lang="pt-BR" altLang="pt-BR" sz="12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ATENÇÃO BÁSICA</a:t>
            </a: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endParaRPr lang="pt-BR" altLang="pt-BR" sz="2800" b="1" u="sng" dirty="0">
              <a:solidFill>
                <a:srgbClr val="FF0000"/>
              </a:solidFill>
              <a:latin typeface="+mj-lt"/>
            </a:endParaRPr>
          </a:p>
          <a:p>
            <a:pPr marR="0" algn="ctr" eaLnBrk="1" hangingPunct="1">
              <a:spcBef>
                <a:spcPct val="0"/>
              </a:spcBef>
            </a:pPr>
            <a:r>
              <a:rPr lang="pt-BR" altLang="pt-BR" sz="1800" b="1" dirty="0">
                <a:solidFill>
                  <a:schemeClr val="tx1"/>
                </a:solidFill>
                <a:latin typeface="+mj-lt"/>
              </a:rPr>
              <a:t>Visitas domiciliares realizadas pelo ACS:  </a:t>
            </a:r>
            <a:r>
              <a:rPr lang="pt-BR" altLang="pt-BR" sz="2400" b="1" dirty="0">
                <a:solidFill>
                  <a:schemeClr val="tx1"/>
                </a:solidFill>
                <a:latin typeface="+mj-lt"/>
              </a:rPr>
              <a:t>61.377</a:t>
            </a:r>
          </a:p>
        </p:txBody>
      </p:sp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1224136" cy="936104"/>
          </a:xfrm>
          <a:prstGeom prst="rect">
            <a:avLst/>
          </a:prstGeom>
          <a:noFill/>
        </p:spPr>
      </p:pic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137550"/>
              </p:ext>
            </p:extLst>
          </p:nvPr>
        </p:nvGraphicFramePr>
        <p:xfrm>
          <a:off x="1475655" y="1916832"/>
          <a:ext cx="734481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1800" dirty="0">
                <a:latin typeface="Calibri" pitchFamily="34" charset="0"/>
              </a:rPr>
              <a:t/>
            </a:r>
            <a:br>
              <a:rPr lang="pt-BR" altLang="pt-BR" sz="1800" dirty="0">
                <a:latin typeface="Calibri" pitchFamily="34" charset="0"/>
              </a:rPr>
            </a:br>
            <a:r>
              <a:rPr lang="pt-BR" altLang="pt-BR" sz="1800" dirty="0">
                <a:latin typeface="Calibri" pitchFamily="34" charset="0"/>
              </a:rPr>
              <a:t/>
            </a:r>
            <a:br>
              <a:rPr lang="pt-BR" altLang="pt-BR" sz="1800" dirty="0">
                <a:latin typeface="Calibri" pitchFamily="34" charset="0"/>
              </a:rPr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pt-BR" altLang="pt-BR" sz="1800" b="1" dirty="0">
                <a:solidFill>
                  <a:schemeClr val="tx1"/>
                </a:solidFill>
                <a:latin typeface="Calibri" pitchFamily="34" charset="0"/>
              </a:rPr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1800" dirty="0"/>
              <a:t>Saúde Bucal nas Escolas: </a:t>
            </a:r>
            <a:r>
              <a:rPr lang="pt-BR" altLang="pt-BR" sz="1800" u="sng" dirty="0"/>
              <a:t>1622</a:t>
            </a:r>
            <a:r>
              <a:rPr lang="pt-BR" altLang="pt-BR" sz="1800" dirty="0"/>
              <a:t> kits distribuídos </a:t>
            </a:r>
            <a:br>
              <a:rPr lang="pt-BR" altLang="pt-BR" sz="1800" dirty="0"/>
            </a:br>
            <a:r>
              <a:rPr lang="pt-BR" altLang="pt-BR" sz="1800" dirty="0"/>
              <a:t>(escova, fio e creme dental).</a:t>
            </a:r>
            <a:r>
              <a:rPr lang="pt-BR" altLang="pt-BR" sz="1800" dirty="0">
                <a:latin typeface="Calibri" pitchFamily="34" charset="0"/>
              </a:rPr>
              <a:t/>
            </a:r>
            <a:br>
              <a:rPr lang="pt-BR" altLang="pt-BR" sz="1800" dirty="0">
                <a:latin typeface="Calibri" pitchFamily="34" charset="0"/>
              </a:rPr>
            </a:br>
            <a:r>
              <a:rPr lang="pt-BR" altLang="pt-BR" sz="1800" dirty="0">
                <a:latin typeface="Calibri" pitchFamily="34" charset="0"/>
              </a:rPr>
              <a:t/>
            </a:r>
            <a:br>
              <a:rPr lang="pt-BR" altLang="pt-BR" sz="1800" dirty="0">
                <a:latin typeface="Calibri" pitchFamily="34" charset="0"/>
              </a:rPr>
            </a:br>
            <a:endParaRPr lang="pt-BR" altLang="pt-BR" sz="1800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533318"/>
              </p:ext>
            </p:extLst>
          </p:nvPr>
        </p:nvGraphicFramePr>
        <p:xfrm>
          <a:off x="539552" y="1819856"/>
          <a:ext cx="8280920" cy="3697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640"/>
            <a:ext cx="1224136" cy="93494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2267744" y="-89148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  <a:p>
            <a:pPr marR="0" algn="ctr" eaLnBrk="1" hangingPunct="1"/>
            <a:endParaRPr lang="pt-BR" altLang="pt-BR" b="1" dirty="0">
              <a:latin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835696" y="0"/>
            <a:ext cx="60841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endParaRPr lang="pt-BR" altLang="pt-BR" sz="1400" b="1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Saúde </a:t>
            </a:r>
          </a:p>
          <a:p>
            <a:pPr marR="0" algn="ctr" eaLnBrk="1" hangingPunct="1"/>
            <a:endParaRPr lang="pt-BR" altLang="pt-BR" sz="2000" b="1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pPr marR="0" algn="ctr" eaLnBrk="1" hangingPunct="1"/>
            <a:r>
              <a:rPr lang="pt-BR" altLang="pt-BR" sz="2800" b="1" u="sng" dirty="0">
                <a:solidFill>
                  <a:srgbClr val="FF0000"/>
                </a:solidFill>
                <a:latin typeface="+mj-lt"/>
              </a:rPr>
              <a:t>SAÚDE BUCAL</a:t>
            </a:r>
          </a:p>
          <a:p>
            <a:pPr marR="0" algn="ctr" eaLnBrk="1" hangingPunct="1"/>
            <a:endParaRPr lang="pt-BR" altLang="pt-BR" sz="14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4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t-BR" sz="4000" dirty="0">
                <a:solidFill>
                  <a:schemeClr val="accent6">
                    <a:lumMod val="75000"/>
                  </a:schemeClr>
                </a:solidFill>
              </a:rPr>
            </a:br>
            <a:endParaRPr lang="pt-B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Resultado de imagem para simbolo prefeitura de guaçui 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106" y="332656"/>
            <a:ext cx="1126670" cy="86409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835696" y="59767"/>
            <a:ext cx="65527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eaLnBrk="1" hangingPunct="1"/>
            <a:endParaRPr lang="pt-BR" altLang="pt-BR" sz="1400" b="1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PREFEITURA MUNICIPAL DE GUAÇUÍ</a:t>
            </a:r>
          </a:p>
          <a:p>
            <a:pPr marR="0" algn="ctr" eaLnBrk="1" hangingPunct="1"/>
            <a:r>
              <a:rPr lang="pt-BR" altLang="pt-BR" sz="1600" dirty="0">
                <a:latin typeface="+mj-lt"/>
              </a:rPr>
              <a:t>Estado do Espírito Santo</a:t>
            </a:r>
          </a:p>
          <a:p>
            <a:pPr marR="0" algn="ctr" eaLnBrk="1" hangingPunct="1"/>
            <a:endParaRPr lang="pt-BR" altLang="pt-BR" sz="1100" b="1" dirty="0">
              <a:latin typeface="Calibri" pitchFamily="34" charset="0"/>
            </a:endParaRPr>
          </a:p>
          <a:p>
            <a:pPr marR="0" algn="ctr" eaLnBrk="1" hangingPunct="1"/>
            <a:r>
              <a:rPr lang="pt-BR" altLang="pt-BR" sz="2000" b="1" dirty="0">
                <a:latin typeface="+mj-lt"/>
              </a:rPr>
              <a:t>Secretaria Municipal de  Saúde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429106" y="1455167"/>
            <a:ext cx="659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>
                <a:solidFill>
                  <a:srgbClr val="FF0000"/>
                </a:solidFill>
                <a:latin typeface="+mj-lt"/>
              </a:rPr>
              <a:t>NASF - ATENDIMENTOS</a:t>
            </a: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xmlns="" id="{DAB185C6-F27A-4BAD-A47B-538C1B4A0D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929990"/>
              </p:ext>
            </p:extLst>
          </p:nvPr>
        </p:nvGraphicFramePr>
        <p:xfrm>
          <a:off x="503238" y="2359912"/>
          <a:ext cx="8183560" cy="3373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780">
                  <a:extLst>
                    <a:ext uri="{9D8B030D-6E8A-4147-A177-3AD203B41FA5}">
                      <a16:colId xmlns:a16="http://schemas.microsoft.com/office/drawing/2014/main" xmlns="" val="2497716534"/>
                    </a:ext>
                  </a:extLst>
                </a:gridCol>
                <a:gridCol w="4091780">
                  <a:extLst>
                    <a:ext uri="{9D8B030D-6E8A-4147-A177-3AD203B41FA5}">
                      <a16:colId xmlns:a16="http://schemas.microsoft.com/office/drawing/2014/main" xmlns="" val="3004232489"/>
                    </a:ext>
                  </a:extLst>
                </a:gridCol>
              </a:tblGrid>
              <a:tr h="481906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QUANTITATIVO DE ATENDIMENTOS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897964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/>
                        <a:t>PSICOLOGIA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0237159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r>
                        <a:rPr lang="pt-BR" b="1" dirty="0"/>
                        <a:t>NUTRIÇÃO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05481591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r>
                        <a:rPr lang="pt-BR" b="1" dirty="0"/>
                        <a:t>FARMÁCIA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4996590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r>
                        <a:rPr lang="pt-BR" b="1" dirty="0"/>
                        <a:t>FISIOTERAPIA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6415896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r>
                        <a:rPr lang="pt-BR" b="1" dirty="0"/>
                        <a:t>ASSISTÊNCIA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6580727"/>
                  </a:ext>
                </a:extLst>
              </a:tr>
              <a:tr h="481906">
                <a:tc>
                  <a:txBody>
                    <a:bodyPr/>
                    <a:lstStyle/>
                    <a:p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789944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10247</TotalTime>
  <Words>1489</Words>
  <Application>Microsoft Office PowerPoint</Application>
  <PresentationFormat>Apresentação na tela (4:3)</PresentationFormat>
  <Paragraphs>673</Paragraphs>
  <Slides>33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Arial</vt:lpstr>
      <vt:lpstr>Calibri</vt:lpstr>
      <vt:lpstr>Times New Roman</vt:lpstr>
      <vt:lpstr>Verdana</vt:lpstr>
      <vt:lpstr>Wingdings</vt:lpstr>
      <vt:lpstr>Wingdings 2</vt:lpstr>
      <vt:lpstr>Aspecto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Saúde Bucal nas Escolas: 1622 kits distribuídos  (escova, fio e creme dental).  </vt:lpstr>
      <vt:lpstr> </vt:lpstr>
      <vt:lpstr> </vt:lpstr>
      <vt:lpstr> </vt:lpstr>
      <vt:lpstr>Apresentação do PowerPoint</vt:lpstr>
      <vt:lpstr>. Procedimentos: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Computador</dc:creator>
  <cp:lastModifiedBy>Secretaria de Obras</cp:lastModifiedBy>
  <cp:revision>742</cp:revision>
  <cp:lastPrinted>2022-09-20T17:18:10Z</cp:lastPrinted>
  <dcterms:created xsi:type="dcterms:W3CDTF">2018-02-20T16:03:01Z</dcterms:created>
  <dcterms:modified xsi:type="dcterms:W3CDTF">2023-03-28T19:02:54Z</dcterms:modified>
</cp:coreProperties>
</file>